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0"/>
  </p:notesMasterIdLst>
  <p:handoutMasterIdLst>
    <p:handoutMasterId r:id="rId21"/>
  </p:handoutMasterIdLst>
  <p:sldIdLst>
    <p:sldId id="256" r:id="rId5"/>
    <p:sldId id="275" r:id="rId6"/>
    <p:sldId id="297" r:id="rId7"/>
    <p:sldId id="282" r:id="rId8"/>
    <p:sldId id="283" r:id="rId9"/>
    <p:sldId id="270" r:id="rId10"/>
    <p:sldId id="271" r:id="rId11"/>
    <p:sldId id="272" r:id="rId12"/>
    <p:sldId id="287" r:id="rId13"/>
    <p:sldId id="288" r:id="rId14"/>
    <p:sldId id="294" r:id="rId15"/>
    <p:sldId id="277" r:id="rId16"/>
    <p:sldId id="295" r:id="rId17"/>
    <p:sldId id="296" r:id="rId18"/>
    <p:sldId id="278" r:id="rId19"/>
  </p:sldIdLst>
  <p:sldSz cx="12188825" cy="6858000"/>
  <p:notesSz cx="7010400" cy="9296400"/>
  <p:embeddedFontLst>
    <p:embeddedFont>
      <p:font typeface="Adobe Garamond Pro" panose="02020502060506020403" pitchFamily="18" charset="0"/>
      <p:regular r:id="rId22"/>
    </p:embeddedFont>
    <p:embeddedFont>
      <p:font typeface="Proxima Nova A" panose="02000506030000020004" pitchFamily="50" charset="0"/>
      <p:regular r:id="rId23"/>
    </p:embeddedFont>
    <p:embeddedFont>
      <p:font typeface="Corbel" panose="020B0503020204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Buschbom" initials="HB" lastIdx="2" clrIdx="0">
    <p:extLst>
      <p:ext uri="{19B8F6BF-5375-455C-9EA6-DF929625EA0E}">
        <p15:presenceInfo xmlns:p15="http://schemas.microsoft.com/office/powerpoint/2012/main" userId="S-1-5-21-1626567607-2593553250-3140726728-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BFC5"/>
    <a:srgbClr val="15A3AC"/>
    <a:srgbClr val="333333"/>
    <a:srgbClr val="1F1F1F"/>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1" autoAdjust="0"/>
    <p:restoredTop sz="67461" autoAdjust="0"/>
  </p:normalViewPr>
  <p:slideViewPr>
    <p:cSldViewPr>
      <p:cViewPr varScale="1">
        <p:scale>
          <a:sx n="67" d="100"/>
          <a:sy n="67" d="100"/>
        </p:scale>
        <p:origin x="420" y="72"/>
      </p:cViewPr>
      <p:guideLst>
        <p:guide pos="3839"/>
        <p:guide orient="horz" pos="2160"/>
      </p:guideLst>
    </p:cSldViewPr>
  </p:slideViewPr>
  <p:notesTextViewPr>
    <p:cViewPr>
      <p:scale>
        <a:sx n="125" d="100"/>
        <a:sy n="125" d="100"/>
      </p:scale>
      <p:origin x="0" y="0"/>
    </p:cViewPr>
  </p:notesTextViewPr>
  <p:notesViewPr>
    <p:cSldViewPr showGuides="1">
      <p:cViewPr varScale="1">
        <p:scale>
          <a:sx n="81" d="100"/>
          <a:sy n="81" d="100"/>
        </p:scale>
        <p:origin x="205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8CEC3D-96F7-401F-9673-3EE7F75C9C5B}" type="datetimeFigureOut">
              <a:rPr lang="en-US"/>
              <a:t>5/1/2018</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98ED8CD-4E4C-49AC-BDC6-2963BA49E54F}" type="slidenum">
              <a:rPr/>
              <a:t>‹#›</a:t>
            </a:fld>
            <a:endParaRPr/>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032BCF4-D26D-4DAF-9F57-FE1E61FE7935}" type="datetimeFigureOut">
              <a:rPr lang="en-US"/>
              <a:t>5/1/2018</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FB91549-43BF-425A-AF25-75262019208C}" type="slidenum">
              <a:rPr/>
              <a:t>‹#›</a:t>
            </a:fld>
            <a:endParaRPr/>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Info@thewsource.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mj-lt"/>
              <a:buAutoNum type="romanUcPeriod"/>
            </a:pPr>
            <a:r>
              <a:rPr lang="en-US" dirty="0"/>
              <a:t>Welcome –</a:t>
            </a:r>
          </a:p>
          <a:p>
            <a:pPr marL="457200" lvl="1" indent="0">
              <a:buFont typeface="+mj-lt"/>
              <a:buNone/>
            </a:pPr>
            <a:r>
              <a:rPr lang="en-US" dirty="0"/>
              <a:t>a. Please take your seats, food will be out shortly.</a:t>
            </a:r>
          </a:p>
          <a:p>
            <a:pPr marL="685800" lvl="1" indent="-228600">
              <a:buFont typeface="+mj-lt"/>
              <a:buAutoNum type="alphaLcPeriod"/>
            </a:pPr>
            <a:r>
              <a:rPr lang="en-US" dirty="0"/>
              <a:t>Housekeeping items (timeframe, etc.)</a:t>
            </a:r>
          </a:p>
          <a:p>
            <a:pPr marL="685800" lvl="1" indent="-228600">
              <a:buFont typeface="+mj-lt"/>
              <a:buAutoNum type="alphaLcPeriod"/>
            </a:pPr>
            <a:r>
              <a:rPr lang="en-US" dirty="0"/>
              <a:t>I’m going to share more about this group in a moment, but first, I wanted to introduce one of our members, [Member Name], to kick us off. </a:t>
            </a:r>
          </a:p>
        </p:txBody>
      </p:sp>
      <p:sp>
        <p:nvSpPr>
          <p:cNvPr id="4" name="Slide Number Placeholder 3"/>
          <p:cNvSpPr>
            <a:spLocks noGrp="1"/>
          </p:cNvSpPr>
          <p:nvPr>
            <p:ph type="sldNum" sz="quarter" idx="10"/>
          </p:nvPr>
        </p:nvSpPr>
        <p:spPr/>
        <p:txBody>
          <a:bodyPr/>
          <a:lstStyle/>
          <a:p>
            <a:fld id="{5FB91549-43BF-425A-AF25-75262019208C}" type="slidenum">
              <a:rPr lang="en-US" smtClean="0"/>
              <a:t>1</a:t>
            </a:fld>
            <a:endParaRPr lang="en-US"/>
          </a:p>
        </p:txBody>
      </p:sp>
    </p:spTree>
    <p:extLst>
      <p:ext uri="{BB962C8B-B14F-4D97-AF65-F5344CB8AC3E}">
        <p14:creationId xmlns:p14="http://schemas.microsoft.com/office/powerpoint/2010/main" val="248416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AutoNum type="romanUcPeriod"/>
            </a:pPr>
            <a:r>
              <a:rPr lang="en-US" dirty="0"/>
              <a:t>The W Source™ reach: As we speak, other members are connecting with their local chapters of The W Source™. Currently, there are local chapters open or scheduled to open across the nation.</a:t>
            </a:r>
          </a:p>
          <a:p>
            <a:pPr marL="285750" indent="-285750">
              <a:buAutoNum type="romanUcPeriod"/>
            </a:pPr>
            <a:r>
              <a:rPr lang="en-US" dirty="0"/>
              <a:t>As we grow, we can begin to connect between chapters.</a:t>
            </a:r>
          </a:p>
          <a:p>
            <a:pPr marL="285750" indent="-285750">
              <a:buAutoNum type="romanUcPeriod"/>
            </a:pPr>
            <a:r>
              <a:rPr lang="en-US" dirty="0"/>
              <a:t>Know that you’re part of this unique group and there is more to come!</a:t>
            </a:r>
          </a:p>
        </p:txBody>
      </p:sp>
      <p:sp>
        <p:nvSpPr>
          <p:cNvPr id="4" name="Slide Number Placeholder 3"/>
          <p:cNvSpPr>
            <a:spLocks noGrp="1"/>
          </p:cNvSpPr>
          <p:nvPr>
            <p:ph type="sldNum" sz="quarter" idx="10"/>
          </p:nvPr>
        </p:nvSpPr>
        <p:spPr/>
        <p:txBody>
          <a:bodyPr/>
          <a:lstStyle/>
          <a:p>
            <a:fld id="{5FB91549-43BF-425A-AF25-75262019208C}" type="slidenum">
              <a:rPr lang="en-US" smtClean="0"/>
              <a:t>10</a:t>
            </a:fld>
            <a:endParaRPr lang="en-US"/>
          </a:p>
        </p:txBody>
      </p:sp>
    </p:spTree>
    <p:extLst>
      <p:ext uri="{BB962C8B-B14F-4D97-AF65-F5344CB8AC3E}">
        <p14:creationId xmlns:p14="http://schemas.microsoft.com/office/powerpoint/2010/main" val="1085262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2"/>
                </a:solidFill>
                <a:effectLst/>
                <a:latin typeface="+mn-lt"/>
                <a:ea typeface="+mn-ea"/>
                <a:cs typeface="+mn-cs"/>
              </a:rPr>
              <a:t>I know some of you have seen the website and others have not, so what I’d like to do now is briefly walk you through the website. </a:t>
            </a:r>
          </a:p>
          <a:p>
            <a:endParaRPr lang="en-US" sz="1200" kern="1200" dirty="0">
              <a:solidFill>
                <a:schemeClr val="tx2"/>
              </a:solidFill>
              <a:effectLst/>
              <a:latin typeface="+mn-lt"/>
              <a:ea typeface="+mn-ea"/>
              <a:cs typeface="+mn-cs"/>
            </a:endParaRPr>
          </a:p>
          <a:p>
            <a:r>
              <a:rPr lang="en-US" sz="1200" kern="1200" dirty="0">
                <a:solidFill>
                  <a:schemeClr val="tx2"/>
                </a:solidFill>
                <a:effectLst/>
                <a:latin typeface="+mn-lt"/>
                <a:ea typeface="+mn-ea"/>
                <a:cs typeface="+mn-cs"/>
              </a:rPr>
              <a:t>Here, we are starting on our homepage. As you can see here, our focus for the site is simplicity and professionalism—we want it to be straight forward, user-friendly, and nothing overly-complicated. This part of the website is all consumer-facing, meaning that anyone will be able to access this part of the website. There is a part of the website that I will show you in a moment that is password protected and provided solely for you—the members.</a:t>
            </a:r>
          </a:p>
          <a:p>
            <a:r>
              <a:rPr lang="en-US" sz="1200" kern="1200" dirty="0">
                <a:solidFill>
                  <a:schemeClr val="tx2"/>
                </a:solidFill>
                <a:effectLst/>
                <a:latin typeface="+mn-lt"/>
                <a:ea typeface="+mn-ea"/>
                <a:cs typeface="+mn-cs"/>
              </a:rPr>
              <a:t> </a:t>
            </a:r>
          </a:p>
          <a:p>
            <a:r>
              <a:rPr lang="en-US" sz="1200" kern="1200" dirty="0">
                <a:solidFill>
                  <a:schemeClr val="tx2"/>
                </a:solidFill>
                <a:effectLst/>
                <a:latin typeface="+mn-lt"/>
                <a:ea typeface="+mn-ea"/>
                <a:cs typeface="+mn-cs"/>
              </a:rPr>
              <a:t>One of the parts of the website that I would like to highlight today is the Member Directory. Now, again, this is part of the consumer-facing part of the website. So, say I’m someone from Santa Barbara and I’m looking for a female financial advisor. We’ll go here to the Member Directory in the upper right-hand corner, and I’ll click here on California, then on Santa Barbara, and this will bring us to the Santa Barbara Group. I would then click here on the Finance category and it would take me to the vetted professional, the financial advisor in Santa Barbara—in this case, Hannah Buschbom. This page gives a little bit of information about Hannah and how to connect with her. If I click on the “Learn More” button, this will take me to her website. The idea is that a consumer should be able to go to a professional’s page on The W Source™ website and be taken to her company website—at the end of the day, where her time and energy is focused.</a:t>
            </a:r>
          </a:p>
          <a:p>
            <a:endParaRPr lang="en-US" sz="1200" kern="1200" dirty="0">
              <a:solidFill>
                <a:schemeClr val="tx2"/>
              </a:solidFill>
              <a:effectLst/>
              <a:latin typeface="+mn-lt"/>
              <a:ea typeface="+mn-ea"/>
              <a:cs typeface="+mn-cs"/>
            </a:endParaRPr>
          </a:p>
          <a:p>
            <a:r>
              <a:rPr lang="en-US" sz="1200" kern="1200" dirty="0">
                <a:solidFill>
                  <a:schemeClr val="tx2"/>
                </a:solidFill>
                <a:effectLst/>
                <a:latin typeface="+mn-lt"/>
                <a:ea typeface="+mn-ea"/>
                <a:cs typeface="+mn-cs"/>
              </a:rPr>
              <a:t>Now, the other part of the website that I would like to highlight is the Member Login section of the website. This part of the website is password protected, and we will provide you with the password in a follow-up email if you do not already have it.</a:t>
            </a:r>
          </a:p>
          <a:p>
            <a:endParaRPr lang="en-US" sz="1200" kern="1200" dirty="0">
              <a:solidFill>
                <a:schemeClr val="tx2"/>
              </a:solidFill>
              <a:effectLst/>
              <a:latin typeface="+mn-lt"/>
              <a:ea typeface="+mn-ea"/>
              <a:cs typeface="+mn-cs"/>
            </a:endParaRPr>
          </a:p>
          <a:p>
            <a:r>
              <a:rPr lang="en-US" sz="1200" kern="1200" dirty="0">
                <a:solidFill>
                  <a:schemeClr val="tx2"/>
                </a:solidFill>
                <a:effectLst/>
                <a:latin typeface="+mn-lt"/>
                <a:ea typeface="+mn-ea"/>
                <a:cs typeface="+mn-cs"/>
              </a:rPr>
              <a:t>There are three options here:</a:t>
            </a:r>
          </a:p>
          <a:p>
            <a:endParaRPr lang="en-US" sz="1200" kern="1200" dirty="0">
              <a:solidFill>
                <a:schemeClr val="tx2"/>
              </a:solidFill>
              <a:effectLst/>
              <a:latin typeface="+mn-lt"/>
              <a:ea typeface="+mn-ea"/>
              <a:cs typeface="+mn-cs"/>
            </a:endParaRPr>
          </a:p>
          <a:p>
            <a:pPr lvl="0"/>
            <a:r>
              <a:rPr lang="en-US" sz="1200" b="1" kern="1200" dirty="0">
                <a:solidFill>
                  <a:schemeClr val="tx2"/>
                </a:solidFill>
                <a:effectLst/>
                <a:latin typeface="+mn-lt"/>
                <a:ea typeface="+mn-ea"/>
                <a:cs typeface="+mn-cs"/>
              </a:rPr>
              <a:t>I am a new member</a:t>
            </a:r>
            <a:r>
              <a:rPr lang="en-US" sz="1200" kern="1200" dirty="0">
                <a:solidFill>
                  <a:schemeClr val="tx2"/>
                </a:solidFill>
                <a:effectLst/>
                <a:latin typeface="+mn-lt"/>
                <a:ea typeface="+mn-ea"/>
                <a:cs typeface="+mn-cs"/>
              </a:rPr>
              <a:t>: This is where a professional has expressed interest in joining and will fill out a Member Application. Here, she will provide some information such as her business, the industry she works in, and what her goals are in joining The W Source™.</a:t>
            </a:r>
          </a:p>
          <a:p>
            <a:pPr lvl="0"/>
            <a:r>
              <a:rPr lang="en-US" sz="1200" b="1" kern="1200" dirty="0">
                <a:solidFill>
                  <a:schemeClr val="tx2"/>
                </a:solidFill>
                <a:effectLst/>
                <a:latin typeface="+mn-lt"/>
                <a:ea typeface="+mn-ea"/>
                <a:cs typeface="+mn-cs"/>
              </a:rPr>
              <a:t>I am a current Member</a:t>
            </a:r>
            <a:r>
              <a:rPr lang="en-US" sz="1200" kern="1200" dirty="0">
                <a:solidFill>
                  <a:schemeClr val="tx2"/>
                </a:solidFill>
                <a:effectLst/>
                <a:latin typeface="+mn-lt"/>
                <a:ea typeface="+mn-ea"/>
                <a:cs typeface="+mn-cs"/>
              </a:rPr>
              <a:t>: This is where we are today. Most of you in this room have filled out your New Member Application and are ready to complete the onboarding process which I will outline in just a moment.</a:t>
            </a:r>
          </a:p>
          <a:p>
            <a:pPr lvl="0"/>
            <a:r>
              <a:rPr lang="en-US" sz="1200" b="1" kern="1200" dirty="0">
                <a:solidFill>
                  <a:schemeClr val="tx2"/>
                </a:solidFill>
                <a:effectLst/>
                <a:latin typeface="+mn-lt"/>
                <a:ea typeface="+mn-ea"/>
                <a:cs typeface="+mn-cs"/>
              </a:rPr>
              <a:t>I am a Chapter Head</a:t>
            </a:r>
            <a:r>
              <a:rPr lang="en-US" sz="1200" kern="1200" dirty="0">
                <a:solidFill>
                  <a:schemeClr val="tx2"/>
                </a:solidFill>
                <a:effectLst/>
                <a:latin typeface="+mn-lt"/>
                <a:ea typeface="+mn-ea"/>
                <a:cs typeface="+mn-cs"/>
              </a:rPr>
              <a:t>: This is for Chapter Heads, such as [Chapter Head name]. </a:t>
            </a:r>
          </a:p>
          <a:p>
            <a:pPr lvl="0"/>
            <a:endParaRPr lang="en-US" sz="1200" kern="1200" dirty="0">
              <a:solidFill>
                <a:schemeClr val="tx2"/>
              </a:solidFill>
              <a:effectLst/>
              <a:latin typeface="+mn-lt"/>
              <a:ea typeface="+mn-ea"/>
              <a:cs typeface="+mn-cs"/>
            </a:endParaRPr>
          </a:p>
          <a:p>
            <a:r>
              <a:rPr lang="en-US" sz="1200" kern="1200" dirty="0">
                <a:solidFill>
                  <a:schemeClr val="tx2"/>
                </a:solidFill>
                <a:effectLst/>
                <a:latin typeface="+mn-lt"/>
                <a:ea typeface="+mn-ea"/>
                <a:cs typeface="+mn-cs"/>
              </a:rPr>
              <a:t>Now, I’ll go ahead and click on the “I am a Current Member” link. As mentioned, this is where we are today—you have expressed interest in joining the group, your application has been approved, and you are ready to submit your payment and biography. Now on this page, you’ll see three steps. </a:t>
            </a:r>
          </a:p>
          <a:p>
            <a:endParaRPr lang="en-US" sz="1200" kern="1200" dirty="0">
              <a:solidFill>
                <a:schemeClr val="tx2"/>
              </a:solidFill>
              <a:effectLst/>
              <a:latin typeface="+mn-lt"/>
              <a:ea typeface="+mn-ea"/>
              <a:cs typeface="+mn-cs"/>
            </a:endParaRPr>
          </a:p>
          <a:p>
            <a:r>
              <a:rPr lang="en-US" sz="1200" kern="1200" dirty="0">
                <a:solidFill>
                  <a:schemeClr val="tx2"/>
                </a:solidFill>
                <a:effectLst/>
                <a:latin typeface="+mn-lt"/>
                <a:ea typeface="+mn-ea"/>
                <a:cs typeface="+mn-cs"/>
              </a:rPr>
              <a:t>Step 1 – </a:t>
            </a:r>
            <a:r>
              <a:rPr lang="en-US" sz="1200" b="1" kern="1200" dirty="0">
                <a:solidFill>
                  <a:schemeClr val="tx2"/>
                </a:solidFill>
                <a:effectLst/>
                <a:latin typeface="+mn-lt"/>
                <a:ea typeface="+mn-ea"/>
                <a:cs typeface="+mn-cs"/>
              </a:rPr>
              <a:t>Review Benefits and Pricing</a:t>
            </a:r>
            <a:r>
              <a:rPr lang="en-US" sz="1200" kern="1200" dirty="0">
                <a:solidFill>
                  <a:schemeClr val="tx2"/>
                </a:solidFill>
                <a:effectLst/>
                <a:latin typeface="+mn-lt"/>
                <a:ea typeface="+mn-ea"/>
                <a:cs typeface="+mn-cs"/>
              </a:rPr>
              <a:t> which you have already gone over with [Chapter Head name]. </a:t>
            </a:r>
          </a:p>
          <a:p>
            <a:r>
              <a:rPr lang="en-US" sz="1200" kern="1200" dirty="0">
                <a:solidFill>
                  <a:schemeClr val="tx2"/>
                </a:solidFill>
                <a:effectLst/>
                <a:latin typeface="+mn-lt"/>
                <a:ea typeface="+mn-ea"/>
                <a:cs typeface="+mn-cs"/>
              </a:rPr>
              <a:t>Step 2 – </a:t>
            </a:r>
            <a:r>
              <a:rPr lang="en-US" sz="1200" b="1" kern="1200" dirty="0">
                <a:solidFill>
                  <a:schemeClr val="tx2"/>
                </a:solidFill>
                <a:effectLst/>
                <a:latin typeface="+mn-lt"/>
                <a:ea typeface="+mn-ea"/>
                <a:cs typeface="+mn-cs"/>
              </a:rPr>
              <a:t>Submit Payment</a:t>
            </a:r>
            <a:r>
              <a:rPr lang="en-US" sz="1200" kern="1200" dirty="0">
                <a:solidFill>
                  <a:schemeClr val="tx2"/>
                </a:solidFill>
                <a:effectLst/>
                <a:latin typeface="+mn-lt"/>
                <a:ea typeface="+mn-ea"/>
                <a:cs typeface="+mn-cs"/>
              </a:rPr>
              <a:t>. This should take no more than five minutes and you will just need your credit card information and some basic information such as your name and email.</a:t>
            </a:r>
          </a:p>
          <a:p>
            <a:r>
              <a:rPr lang="en-US" sz="1200" kern="1200" dirty="0">
                <a:solidFill>
                  <a:schemeClr val="tx2"/>
                </a:solidFill>
                <a:effectLst/>
                <a:latin typeface="+mn-lt"/>
                <a:ea typeface="+mn-ea"/>
                <a:cs typeface="+mn-cs"/>
              </a:rPr>
              <a:t>Step 3 – </a:t>
            </a:r>
            <a:r>
              <a:rPr lang="en-US" sz="1200" b="1" kern="1200" dirty="0">
                <a:solidFill>
                  <a:schemeClr val="tx2"/>
                </a:solidFill>
                <a:effectLst/>
                <a:latin typeface="+mn-lt"/>
                <a:ea typeface="+mn-ea"/>
                <a:cs typeface="+mn-cs"/>
              </a:rPr>
              <a:t>Submit Biography</a:t>
            </a:r>
            <a:r>
              <a:rPr lang="en-US" sz="1200" kern="1200" dirty="0">
                <a:solidFill>
                  <a:schemeClr val="tx2"/>
                </a:solidFill>
                <a:effectLst/>
                <a:latin typeface="+mn-lt"/>
                <a:ea typeface="+mn-ea"/>
                <a:cs typeface="+mn-cs"/>
              </a:rPr>
              <a:t>. Once you have submitted your payment, you can then submit your biography which will be used to create your public profile on The W Source™ website (Hannah Buschbom being an example earlier).</a:t>
            </a:r>
          </a:p>
          <a:p>
            <a:endParaRPr lang="en-US" sz="1200" kern="1200" dirty="0">
              <a:solidFill>
                <a:schemeClr val="tx2"/>
              </a:solidFill>
              <a:effectLst/>
              <a:latin typeface="+mn-lt"/>
              <a:ea typeface="+mn-ea"/>
              <a:cs typeface="+mn-cs"/>
            </a:endParaRPr>
          </a:p>
          <a:p>
            <a:r>
              <a:rPr lang="en-US" sz="1200" kern="1200" dirty="0">
                <a:solidFill>
                  <a:schemeClr val="tx2"/>
                </a:solidFill>
                <a:effectLst/>
                <a:latin typeface="+mn-lt"/>
                <a:ea typeface="+mn-ea"/>
                <a:cs typeface="+mn-cs"/>
              </a:rPr>
              <a:t>That was a brief overview of the website, but I just want to pause to see if you had any questions so far. </a:t>
            </a:r>
          </a:p>
          <a:p>
            <a:endParaRPr lang="en-US" sz="1200" kern="1200" dirty="0">
              <a:solidFill>
                <a:schemeClr val="tx2"/>
              </a:solidFill>
              <a:effectLst/>
              <a:latin typeface="+mn-lt"/>
              <a:ea typeface="+mn-ea"/>
              <a:cs typeface="+mn-cs"/>
            </a:endParaRPr>
          </a:p>
          <a:p>
            <a:r>
              <a:rPr lang="en-US" sz="1200" kern="1200" dirty="0">
                <a:solidFill>
                  <a:schemeClr val="tx2"/>
                </a:solidFill>
                <a:effectLst/>
                <a:latin typeface="+mn-lt"/>
                <a:ea typeface="+mn-ea"/>
                <a:cs typeface="+mn-cs"/>
              </a:rPr>
              <a:t>Now if we go back to the slides here… (Continue onto next slide.)</a:t>
            </a:r>
          </a:p>
        </p:txBody>
      </p:sp>
      <p:sp>
        <p:nvSpPr>
          <p:cNvPr id="4" name="Slide Number Placeholder 3"/>
          <p:cNvSpPr>
            <a:spLocks noGrp="1"/>
          </p:cNvSpPr>
          <p:nvPr>
            <p:ph type="sldNum" sz="quarter" idx="10"/>
          </p:nvPr>
        </p:nvSpPr>
        <p:spPr/>
        <p:txBody>
          <a:bodyPr/>
          <a:lstStyle/>
          <a:p>
            <a:fld id="{5FB91549-43BF-425A-AF25-75262019208C}" type="slidenum">
              <a:rPr lang="en-US" smtClean="0"/>
              <a:t>11</a:t>
            </a:fld>
            <a:endParaRPr lang="en-US"/>
          </a:p>
        </p:txBody>
      </p:sp>
    </p:spTree>
    <p:extLst>
      <p:ext uri="{BB962C8B-B14F-4D97-AF65-F5344CB8AC3E}">
        <p14:creationId xmlns:p14="http://schemas.microsoft.com/office/powerpoint/2010/main" val="1921706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2"/>
                </a:solidFill>
                <a:effectLst/>
                <a:latin typeface="+mn-lt"/>
                <a:ea typeface="+mn-ea"/>
                <a:cs typeface="+mn-cs"/>
              </a:rPr>
              <a:t>As I mentioned, we will need a few pieces of information to complete your</a:t>
            </a:r>
            <a:r>
              <a:rPr lang="en-US" sz="1200" kern="1200" baseline="0" dirty="0">
                <a:solidFill>
                  <a:schemeClr val="tx2"/>
                </a:solidFill>
                <a:effectLst/>
                <a:latin typeface="+mn-lt"/>
                <a:ea typeface="+mn-ea"/>
                <a:cs typeface="+mn-cs"/>
              </a:rPr>
              <a:t> membership in the group today.  In front of you are packet</a:t>
            </a:r>
            <a:r>
              <a:rPr lang="en-US" sz="1200" kern="1200" dirty="0">
                <a:solidFill>
                  <a:schemeClr val="tx2"/>
                </a:solidFill>
                <a:effectLst/>
                <a:latin typeface="+mn-lt"/>
                <a:ea typeface="+mn-ea"/>
                <a:cs typeface="+mn-cs"/>
              </a:rPr>
              <a:t>s that contain copies</a:t>
            </a:r>
            <a:r>
              <a:rPr lang="en-US" sz="1200" kern="1200" baseline="0" dirty="0">
                <a:solidFill>
                  <a:schemeClr val="tx2"/>
                </a:solidFill>
                <a:effectLst/>
                <a:latin typeface="+mn-lt"/>
                <a:ea typeface="+mn-ea"/>
                <a:cs typeface="+mn-cs"/>
              </a:rPr>
              <a:t> of the following</a:t>
            </a:r>
            <a:r>
              <a:rPr lang="en-US" sz="1200" kern="1200" dirty="0">
                <a:solidFill>
                  <a:schemeClr val="tx2"/>
                </a:solidFill>
                <a:effectLst/>
                <a:latin typeface="+mn-lt"/>
                <a:ea typeface="+mn-ea"/>
                <a:cs typeface="+mn-cs"/>
              </a:rPr>
              <a:t> (if you haven’t completed them already): </a:t>
            </a:r>
          </a:p>
          <a:p>
            <a:pPr lvl="0"/>
            <a:endParaRPr lang="en-US" sz="1200" kern="1200" dirty="0">
              <a:solidFill>
                <a:schemeClr val="tx2"/>
              </a:solidFill>
              <a:effectLst/>
              <a:latin typeface="+mn-lt"/>
              <a:ea typeface="+mn-ea"/>
              <a:cs typeface="+mn-cs"/>
            </a:endParaRPr>
          </a:p>
          <a:p>
            <a:pPr lvl="0"/>
            <a:r>
              <a:rPr lang="en-US" sz="1200" kern="1200" dirty="0">
                <a:solidFill>
                  <a:schemeClr val="tx2"/>
                </a:solidFill>
                <a:effectLst/>
                <a:latin typeface="+mn-lt"/>
                <a:ea typeface="+mn-ea"/>
                <a:cs typeface="+mn-cs"/>
              </a:rPr>
              <a:t>1. Member Application</a:t>
            </a:r>
          </a:p>
          <a:p>
            <a:pPr lvl="0"/>
            <a:r>
              <a:rPr lang="en-US" sz="1200" kern="1200" dirty="0">
                <a:solidFill>
                  <a:schemeClr val="tx2"/>
                </a:solidFill>
                <a:effectLst/>
                <a:latin typeface="+mn-lt"/>
                <a:ea typeface="+mn-ea"/>
                <a:cs typeface="+mn-cs"/>
              </a:rPr>
              <a:t>2. Payment Authorization</a:t>
            </a:r>
          </a:p>
          <a:p>
            <a:pPr lvl="0"/>
            <a:r>
              <a:rPr lang="en-US" sz="1200" kern="1200" dirty="0">
                <a:solidFill>
                  <a:schemeClr val="tx2"/>
                </a:solidFill>
                <a:effectLst/>
                <a:latin typeface="+mn-lt"/>
                <a:ea typeface="+mn-ea"/>
                <a:cs typeface="+mn-cs"/>
              </a:rPr>
              <a:t>3. Biography Template</a:t>
            </a:r>
          </a:p>
          <a:p>
            <a:pPr lvl="0"/>
            <a:endParaRPr lang="en-US" sz="1200" kern="1200" dirty="0">
              <a:solidFill>
                <a:schemeClr val="tx2"/>
              </a:solidFill>
              <a:effectLst/>
              <a:latin typeface="+mn-lt"/>
              <a:ea typeface="+mn-ea"/>
              <a:cs typeface="+mn-cs"/>
            </a:endParaRPr>
          </a:p>
          <a:p>
            <a:pPr lvl="0"/>
            <a:r>
              <a:rPr lang="en-US" sz="1200" kern="1200" dirty="0">
                <a:solidFill>
                  <a:schemeClr val="tx2"/>
                </a:solidFill>
                <a:effectLst/>
                <a:latin typeface="+mn-lt"/>
                <a:ea typeface="+mn-ea"/>
                <a:cs typeface="+mn-cs"/>
              </a:rPr>
              <a:t>Staff</a:t>
            </a:r>
            <a:r>
              <a:rPr lang="en-US" sz="1200" kern="1200" baseline="0" dirty="0">
                <a:solidFill>
                  <a:schemeClr val="tx2"/>
                </a:solidFill>
                <a:effectLst/>
                <a:latin typeface="+mn-lt"/>
                <a:ea typeface="+mn-ea"/>
                <a:cs typeface="+mn-cs"/>
              </a:rPr>
              <a:t> at The W Source™ will follow-up with each of you in the coming week to help you submit your Member Dues and Member Biography for hosting on The W Source™ website. </a:t>
            </a:r>
            <a:r>
              <a:rPr lang="en-US" sz="1200" kern="1200" dirty="0">
                <a:solidFill>
                  <a:schemeClr val="tx2"/>
                </a:solidFill>
                <a:effectLst/>
                <a:latin typeface="+mn-lt"/>
                <a:ea typeface="+mn-ea"/>
                <a:cs typeface="+mn-cs"/>
              </a:rPr>
              <a:t>They will provide directions in a follow-up email after this meeting.  As</a:t>
            </a:r>
            <a:r>
              <a:rPr lang="en-US" sz="1200" kern="1200" baseline="0" dirty="0">
                <a:solidFill>
                  <a:schemeClr val="tx2"/>
                </a:solidFill>
                <a:effectLst/>
                <a:latin typeface="+mn-lt"/>
                <a:ea typeface="+mn-ea"/>
                <a:cs typeface="+mn-cs"/>
              </a:rPr>
              <a:t> soon as you submit your Application and Dues you will receive a Welcome Packet that will walk you through the creation of your Value Proposition – a vitally important piece of your participation in our group.  Without this piece you will be missing out on a very important opportunity to tell your story to the group – and help us send referrals to you!</a:t>
            </a:r>
            <a:endParaRPr lang="en-US" sz="1200" kern="1200" dirty="0">
              <a:solidFill>
                <a:schemeClr val="tx2"/>
              </a:solidFill>
              <a:effectLst/>
              <a:latin typeface="+mn-lt"/>
              <a:ea typeface="+mn-ea"/>
              <a:cs typeface="+mn-cs"/>
            </a:endParaRPr>
          </a:p>
          <a:p>
            <a:pPr lvl="0"/>
            <a:endParaRPr lang="en-US" sz="1200" kern="1200" dirty="0">
              <a:solidFill>
                <a:schemeClr val="tx2"/>
              </a:solidFill>
              <a:effectLst/>
              <a:latin typeface="+mn-lt"/>
              <a:ea typeface="+mn-ea"/>
              <a:cs typeface="+mn-cs"/>
            </a:endParaRPr>
          </a:p>
          <a:p>
            <a:pPr lvl="0"/>
            <a:r>
              <a:rPr lang="en-US" sz="1200" kern="1200" dirty="0">
                <a:solidFill>
                  <a:schemeClr val="tx2"/>
                </a:solidFill>
                <a:effectLst/>
                <a:latin typeface="+mn-lt"/>
                <a:ea typeface="+mn-ea"/>
                <a:cs typeface="+mn-cs"/>
              </a:rPr>
              <a:t>If you have any questions, please always feel free to call the corporate office at 1-833-W-SOURCE or email at </a:t>
            </a:r>
            <a:r>
              <a:rPr lang="en-US" sz="1200" u="sng" kern="1200" dirty="0">
                <a:solidFill>
                  <a:schemeClr val="tx2"/>
                </a:solidFill>
                <a:effectLst/>
                <a:latin typeface="+mn-lt"/>
                <a:ea typeface="+mn-ea"/>
                <a:cs typeface="+mn-cs"/>
                <a:hlinkClick r:id="rId3"/>
              </a:rPr>
              <a:t>Info@thewsource.com</a:t>
            </a:r>
            <a:r>
              <a:rPr lang="en-US" sz="1200" kern="1200" dirty="0">
                <a:solidFill>
                  <a:schemeClr val="tx2"/>
                </a:solidFill>
                <a:effectLst/>
                <a:latin typeface="+mn-lt"/>
                <a:ea typeface="+mn-ea"/>
                <a:cs typeface="+mn-cs"/>
              </a:rPr>
              <a:t> to set up a time when they can walk you through the onboarding process, step by step. Thank you!</a:t>
            </a:r>
          </a:p>
          <a:p>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12</a:t>
            </a:fld>
            <a:endParaRPr lang="en-US"/>
          </a:p>
        </p:txBody>
      </p:sp>
    </p:spTree>
    <p:extLst>
      <p:ext uri="{BB962C8B-B14F-4D97-AF65-F5344CB8AC3E}">
        <p14:creationId xmlns:p14="http://schemas.microsoft.com/office/powerpoint/2010/main" val="135632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2"/>
                </a:solidFill>
                <a:effectLst/>
                <a:latin typeface="+mn-lt"/>
                <a:ea typeface="+mn-ea"/>
                <a:cs typeface="+mn-cs"/>
              </a:rPr>
              <a:t>In recent years, the internet has not only changed the way individuals obtain information but often the way they make decisions. From advertisements to flashy marketing tools, people are bombarded on a daily basis with reasons to buy this or that product. So how does one even begin to decide which product or service provider to choose? Yet despite the influence of this digital saturation on individuals’ behavior, one method has remained consistent as the most powerful tool in building trust among the consumer population: human interaction. </a:t>
            </a:r>
            <a:endParaRPr lang="en-US" dirty="0">
              <a:effectLst/>
            </a:endParaRPr>
          </a:p>
          <a:p>
            <a:r>
              <a:rPr lang="en-US" sz="1200" kern="1200" dirty="0">
                <a:solidFill>
                  <a:schemeClr val="tx2"/>
                </a:solidFill>
                <a:effectLst/>
                <a:latin typeface="+mn-lt"/>
                <a:ea typeface="+mn-ea"/>
                <a:cs typeface="+mn-cs"/>
              </a:rPr>
              <a:t> </a:t>
            </a:r>
            <a:endParaRPr lang="en-US" dirty="0">
              <a:effectLst/>
            </a:endParaRPr>
          </a:p>
          <a:p>
            <a:r>
              <a:rPr lang="en-US" sz="1200" kern="1200" dirty="0">
                <a:solidFill>
                  <a:schemeClr val="tx2"/>
                </a:solidFill>
                <a:effectLst/>
                <a:latin typeface="+mn-lt"/>
                <a:ea typeface="+mn-ea"/>
                <a:cs typeface="+mn-cs"/>
              </a:rPr>
              <a:t>Each profession, regardless of industry or location, faces the challenge of competition. Even if you are the only professional in your area, you still face pressure from expanding regional competitors as well as readily available online advice that promises expertise at the click of a button. </a:t>
            </a:r>
            <a:endParaRPr lang="en-US" dirty="0">
              <a:effectLst/>
            </a:endParaRPr>
          </a:p>
          <a:p>
            <a:r>
              <a:rPr lang="en-US" sz="1200" kern="1200" dirty="0">
                <a:solidFill>
                  <a:schemeClr val="tx2"/>
                </a:solidFill>
                <a:effectLst/>
                <a:latin typeface="+mn-lt"/>
                <a:ea typeface="+mn-ea"/>
                <a:cs typeface="+mn-cs"/>
              </a:rPr>
              <a:t> </a:t>
            </a:r>
            <a:endParaRPr lang="en-US" dirty="0">
              <a:effectLst/>
            </a:endParaRPr>
          </a:p>
          <a:p>
            <a:r>
              <a:rPr lang="en-US" sz="1200" b="0" kern="1200" dirty="0">
                <a:solidFill>
                  <a:schemeClr val="tx2"/>
                </a:solidFill>
                <a:effectLst/>
                <a:latin typeface="+mn-lt"/>
                <a:ea typeface="+mn-ea"/>
                <a:cs typeface="+mn-cs"/>
              </a:rPr>
              <a:t>As a member of The W Source</a:t>
            </a:r>
            <a:r>
              <a:rPr lang="en-US" sz="1200" kern="1200" dirty="0">
                <a:solidFill>
                  <a:schemeClr val="tx2"/>
                </a:solidFill>
                <a:effectLst/>
                <a:latin typeface="+mn-lt"/>
                <a:ea typeface="+mn-ea"/>
                <a:cs typeface="+mn-cs"/>
              </a:rPr>
              <a:t>™, you have already taken an important step to combat competition! Here, we recognize the challenge not only to differentiate yourself but also the challenge to organically grow your network. As a member of The W Source™, we know that you are a leading professional in your field, but with all of the time you spend servicing your clients, it can be difficult to find the time to cultivate relationships.</a:t>
            </a:r>
            <a:endParaRPr lang="en-US" dirty="0">
              <a:effectLst/>
            </a:endParaRPr>
          </a:p>
          <a:p>
            <a:r>
              <a:rPr lang="en-US" sz="1200" kern="1200" dirty="0">
                <a:solidFill>
                  <a:schemeClr val="tx2"/>
                </a:solidFill>
                <a:effectLst/>
                <a:latin typeface="+mn-lt"/>
                <a:ea typeface="+mn-ea"/>
                <a:cs typeface="+mn-cs"/>
              </a:rPr>
              <a:t> </a:t>
            </a:r>
            <a:endParaRPr lang="en-US" dirty="0">
              <a:effectLst/>
            </a:endParaRPr>
          </a:p>
          <a:p>
            <a:r>
              <a:rPr lang="en-US" sz="1200" kern="1200" dirty="0">
                <a:solidFill>
                  <a:schemeClr val="tx2"/>
                </a:solidFill>
                <a:effectLst/>
                <a:latin typeface="+mn-lt"/>
                <a:ea typeface="+mn-ea"/>
                <a:cs typeface="+mn-cs"/>
              </a:rPr>
              <a:t>While we understand that online tools can be a great way to promote and project your business, we believe that there is no substitute for a personal connection or a referral from a trusted local professional. Because of this, The W Source™ facilitates a dynamic environment that helps you connect, engage, and collaborate with other women in your local area. We equip you with our proven methods to build your referral network and provide you with trust building tools and resources within that network.</a:t>
            </a:r>
            <a:endParaRPr lang="en-US" dirty="0">
              <a:effectLst/>
            </a:endParaRPr>
          </a:p>
          <a:p>
            <a:r>
              <a:rPr lang="en-US" sz="1200" kern="1200" dirty="0">
                <a:solidFill>
                  <a:schemeClr val="tx2"/>
                </a:solidFill>
                <a:effectLst/>
                <a:latin typeface="+mn-lt"/>
                <a:ea typeface="+mn-ea"/>
                <a:cs typeface="+mn-cs"/>
              </a:rPr>
              <a:t> </a:t>
            </a:r>
            <a:endParaRPr lang="en-US" dirty="0">
              <a:effectLst/>
            </a:endParaRPr>
          </a:p>
          <a:p>
            <a:r>
              <a:rPr lang="en-US" sz="1200" kern="1200" dirty="0">
                <a:solidFill>
                  <a:schemeClr val="tx2"/>
                </a:solidFill>
                <a:effectLst/>
                <a:latin typeface="+mn-lt"/>
                <a:ea typeface="+mn-ea"/>
                <a:cs typeface="+mn-cs"/>
              </a:rPr>
              <a:t>By completing the following worksheet, your group will better understand you and your business. It will help you to refine your niche, which you may have done in the beginning phase of your career but haven’t updated in a while. From there, you will be able to explain your value proposition. In doing so, you will help educate other members so that they better understand how to send you referrals.</a:t>
            </a:r>
            <a:r>
              <a:rPr lang="en-US" dirty="0">
                <a:effectLst/>
              </a:rPr>
              <a:t> </a:t>
            </a:r>
          </a:p>
        </p:txBody>
      </p:sp>
      <p:sp>
        <p:nvSpPr>
          <p:cNvPr id="4" name="Slide Number Placeholder 3"/>
          <p:cNvSpPr>
            <a:spLocks noGrp="1"/>
          </p:cNvSpPr>
          <p:nvPr>
            <p:ph type="sldNum" sz="quarter" idx="10"/>
          </p:nvPr>
        </p:nvSpPr>
        <p:spPr/>
        <p:txBody>
          <a:bodyPr/>
          <a:lstStyle/>
          <a:p>
            <a:fld id="{5FB91549-43BF-425A-AF25-75262019208C}" type="slidenum">
              <a:rPr lang="en-US" smtClean="0"/>
              <a:t>13</a:t>
            </a:fld>
            <a:endParaRPr lang="en-US"/>
          </a:p>
        </p:txBody>
      </p:sp>
    </p:spTree>
    <p:extLst>
      <p:ext uri="{BB962C8B-B14F-4D97-AF65-F5344CB8AC3E}">
        <p14:creationId xmlns:p14="http://schemas.microsoft.com/office/powerpoint/2010/main" val="2053979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(Go through the worksheet, section by section, and pause for breaks to allow members to fill in the sections.)</a:t>
            </a:r>
          </a:p>
        </p:txBody>
      </p:sp>
      <p:sp>
        <p:nvSpPr>
          <p:cNvPr id="4" name="Slide Number Placeholder 3"/>
          <p:cNvSpPr>
            <a:spLocks noGrp="1"/>
          </p:cNvSpPr>
          <p:nvPr>
            <p:ph type="sldNum" sz="quarter" idx="10"/>
          </p:nvPr>
        </p:nvSpPr>
        <p:spPr/>
        <p:txBody>
          <a:bodyPr/>
          <a:lstStyle/>
          <a:p>
            <a:fld id="{5FB91549-43BF-425A-AF25-75262019208C}" type="slidenum">
              <a:rPr lang="en-US" smtClean="0"/>
              <a:t>14</a:t>
            </a:fld>
            <a:endParaRPr lang="en-US"/>
          </a:p>
        </p:txBody>
      </p:sp>
    </p:spTree>
    <p:extLst>
      <p:ext uri="{BB962C8B-B14F-4D97-AF65-F5344CB8AC3E}">
        <p14:creationId xmlns:p14="http://schemas.microsoft.com/office/powerpoint/2010/main" val="167130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i="1" dirty="0"/>
              <a:t>Five minute introduction on Member. Member shares why she joined The W Source™. </a:t>
            </a:r>
          </a:p>
        </p:txBody>
      </p:sp>
      <p:sp>
        <p:nvSpPr>
          <p:cNvPr id="4" name="Slide Number Placeholder 3"/>
          <p:cNvSpPr>
            <a:spLocks noGrp="1"/>
          </p:cNvSpPr>
          <p:nvPr>
            <p:ph type="sldNum" sz="quarter" idx="10"/>
          </p:nvPr>
        </p:nvSpPr>
        <p:spPr/>
        <p:txBody>
          <a:bodyPr/>
          <a:lstStyle/>
          <a:p>
            <a:fld id="{5FB91549-43BF-425A-AF25-75262019208C}" type="slidenum">
              <a:rPr lang="en-US" smtClean="0"/>
              <a:t>2</a:t>
            </a:fld>
            <a:endParaRPr lang="en-US"/>
          </a:p>
        </p:txBody>
      </p:sp>
    </p:spTree>
    <p:extLst>
      <p:ext uri="{BB962C8B-B14F-4D97-AF65-F5344CB8AC3E}">
        <p14:creationId xmlns:p14="http://schemas.microsoft.com/office/powerpoint/2010/main" val="2774145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Member introduces Chapter Head. </a:t>
            </a:r>
          </a:p>
        </p:txBody>
      </p:sp>
      <p:sp>
        <p:nvSpPr>
          <p:cNvPr id="4" name="Slide Number Placeholder 3"/>
          <p:cNvSpPr>
            <a:spLocks noGrp="1"/>
          </p:cNvSpPr>
          <p:nvPr>
            <p:ph type="sldNum" sz="quarter" idx="10"/>
          </p:nvPr>
        </p:nvSpPr>
        <p:spPr/>
        <p:txBody>
          <a:bodyPr/>
          <a:lstStyle/>
          <a:p>
            <a:fld id="{5FB91549-43BF-425A-AF25-75262019208C}" type="slidenum">
              <a:rPr lang="en-US" smtClean="0"/>
              <a:t>3</a:t>
            </a:fld>
            <a:endParaRPr lang="en-US"/>
          </a:p>
        </p:txBody>
      </p:sp>
    </p:spTree>
    <p:extLst>
      <p:ext uri="{BB962C8B-B14F-4D97-AF65-F5344CB8AC3E}">
        <p14:creationId xmlns:p14="http://schemas.microsoft.com/office/powerpoint/2010/main" val="324688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Today’s agenda will look like this:</a:t>
            </a:r>
          </a:p>
          <a:p>
            <a:pPr marL="285750" indent="-285750">
              <a:buAutoNum type="romanUcPeriod"/>
            </a:pPr>
            <a:r>
              <a:rPr lang="en-US" dirty="0"/>
              <a:t>With respect for your busy schedules, I promise we will end promptly at [timeframe].</a:t>
            </a:r>
          </a:p>
          <a:p>
            <a:pPr marL="285750" indent="-285750">
              <a:buAutoNum type="romanUcPeriod"/>
            </a:pPr>
            <a:r>
              <a:rPr lang="en-US" dirty="0"/>
              <a:t>I want to first walk through our story. </a:t>
            </a:r>
          </a:p>
          <a:p>
            <a:pPr marL="742950" lvl="1" indent="-285750">
              <a:buAutoNum type="alphaUcPeriod"/>
            </a:pPr>
            <a:r>
              <a:rPr lang="en-US" dirty="0"/>
              <a:t>I will cover “Who We Are” and allow time for each of us to introduce ourselves.</a:t>
            </a:r>
          </a:p>
          <a:p>
            <a:pPr marL="742950" lvl="1" indent="-285750">
              <a:buFont typeface="+mj-lt"/>
              <a:buAutoNum type="alphaUcPeriod"/>
            </a:pPr>
            <a:r>
              <a:rPr lang="en-US" dirty="0"/>
              <a:t>Next, I will discuss the format for the next group meetings and share when our next meeting is.</a:t>
            </a:r>
          </a:p>
          <a:p>
            <a:pPr marL="742950" lvl="1" indent="-285750">
              <a:buFont typeface="+mj-lt"/>
              <a:buAutoNum type="alphaUcPeriod"/>
            </a:pPr>
            <a:r>
              <a:rPr lang="en-US" dirty="0"/>
              <a:t>Lastly, I will talk a little bit about “Our Larger Vision.”</a:t>
            </a:r>
          </a:p>
          <a:p>
            <a:pPr marL="285750" lvl="0" indent="-285750">
              <a:buAutoNum type="romanUcPeriod"/>
            </a:pPr>
            <a:r>
              <a:rPr lang="en-US" dirty="0"/>
              <a:t>Finally, we will have a chance to connect on our first business building topic – The Power of Your Network</a:t>
            </a:r>
          </a:p>
          <a:p>
            <a:pPr marL="742950" lvl="1" indent="-285750">
              <a:buFont typeface="+mj-lt"/>
              <a:buAutoNum type="alphaUcPeriod"/>
            </a:pPr>
            <a:r>
              <a:rPr lang="en-US" dirty="0"/>
              <a:t>Networking and kick off the first month.</a:t>
            </a:r>
          </a:p>
          <a:p>
            <a:pPr marL="285750" lvl="0" indent="-285750">
              <a:buAutoNum type="romanUcPeriod"/>
            </a:pPr>
            <a:r>
              <a:rPr lang="en-US" dirty="0"/>
              <a:t>This is an open dialogue, so please do not hesitate to stop me to ask questions!</a:t>
            </a:r>
          </a:p>
          <a:p>
            <a:pPr marL="742950" lvl="1" indent="-285750">
              <a:buAutoNum type="romanUcPeriod"/>
            </a:pPr>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4</a:t>
            </a:fld>
            <a:endParaRPr lang="en-US"/>
          </a:p>
        </p:txBody>
      </p:sp>
    </p:spTree>
    <p:extLst>
      <p:ext uri="{BB962C8B-B14F-4D97-AF65-F5344CB8AC3E}">
        <p14:creationId xmlns:p14="http://schemas.microsoft.com/office/powerpoint/2010/main" val="2431957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mj-lt"/>
              <a:buAutoNum type="romanUcPeriod"/>
            </a:pPr>
            <a:r>
              <a:rPr lang="en-US" dirty="0"/>
              <a:t>First let’s walk through the story of The W Source™</a:t>
            </a:r>
          </a:p>
          <a:p>
            <a:pPr marL="742950" lvl="1" indent="-285750">
              <a:buFont typeface="+mj-lt"/>
              <a:buAutoNum type="alphaUcPeriod"/>
            </a:pPr>
            <a:r>
              <a:rPr lang="en-US" dirty="0"/>
              <a:t>Academic</a:t>
            </a:r>
            <a:r>
              <a:rPr lang="en-US" baseline="0" dirty="0"/>
              <a:t> research supports the thesis that: </a:t>
            </a:r>
            <a:endParaRPr lang="en-US" i="1" u="sng" baseline="0" dirty="0"/>
          </a:p>
          <a:p>
            <a:pPr marL="1200150" lvl="2" indent="-285750">
              <a:buFont typeface="+mj-lt"/>
              <a:buAutoNum type="alphaLcPeriod"/>
            </a:pPr>
            <a:r>
              <a:rPr lang="en-US" i="1" u="sng" baseline="0" dirty="0"/>
              <a:t>Access</a:t>
            </a:r>
            <a:r>
              <a:rPr lang="en-US" baseline="0" dirty="0"/>
              <a:t> to a network is a trait of a successful business person</a:t>
            </a:r>
          </a:p>
          <a:p>
            <a:pPr marL="1200150" marR="0" lvl="2" indent="-285750" algn="l" defTabSz="914400" rtl="0" eaLnBrk="1" fontAlgn="auto" latinLnBrk="0" hangingPunct="1">
              <a:lnSpc>
                <a:spcPct val="100000"/>
              </a:lnSpc>
              <a:spcBef>
                <a:spcPts val="0"/>
              </a:spcBef>
              <a:spcAft>
                <a:spcPts val="0"/>
              </a:spcAft>
              <a:buClrTx/>
              <a:buSzTx/>
              <a:buFont typeface="+mj-lt"/>
              <a:buAutoNum type="alphaLcPeriod"/>
              <a:tabLst/>
              <a:defRPr/>
            </a:pPr>
            <a:r>
              <a:rPr lang="en-US" baseline="0" dirty="0"/>
              <a:t>That network affects our chances to be promoted and to grow our businesses. </a:t>
            </a:r>
          </a:p>
          <a:p>
            <a:pPr marL="742950" lvl="1" indent="-285750">
              <a:buFont typeface="+mj-lt"/>
              <a:buAutoNum type="alphaUcPeriod"/>
            </a:pPr>
            <a:r>
              <a:rPr lang="en-US" baseline="0" dirty="0"/>
              <a:t>This is not about gender warfare, </a:t>
            </a:r>
          </a:p>
          <a:p>
            <a:pPr marL="1200150" lvl="2" indent="-285750">
              <a:buFont typeface="+mj-lt"/>
              <a:buAutoNum type="romanLcPeriod"/>
            </a:pPr>
            <a:r>
              <a:rPr lang="en-US" baseline="0" dirty="0"/>
              <a:t>but about a balance in a system that is factually imbalanced. </a:t>
            </a:r>
          </a:p>
          <a:p>
            <a:pPr marL="742950" lvl="1" indent="-285750">
              <a:buFont typeface="+mj-lt"/>
              <a:buAutoNum type="alphaUcPeriod"/>
            </a:pPr>
            <a:r>
              <a:rPr lang="en-US" baseline="0" dirty="0"/>
              <a:t>I want to state some facts and draw a comparison between men and women: </a:t>
            </a:r>
          </a:p>
          <a:p>
            <a:pPr marL="1200150" lvl="2" indent="-285750">
              <a:buFont typeface="+mj-lt"/>
              <a:buAutoNum type="romanLcPeriod"/>
            </a:pPr>
            <a:r>
              <a:rPr lang="en-US" baseline="0" dirty="0"/>
              <a:t>We spend our time working more hours vs. networking when compared to our male counterparts. </a:t>
            </a:r>
          </a:p>
          <a:p>
            <a:pPr marL="1200150" marR="0" lvl="2" indent="-285750" algn="l" defTabSz="914400" rtl="0" eaLnBrk="1" fontAlgn="auto" latinLnBrk="0" hangingPunct="1">
              <a:lnSpc>
                <a:spcPct val="100000"/>
              </a:lnSpc>
              <a:spcBef>
                <a:spcPts val="0"/>
              </a:spcBef>
              <a:spcAft>
                <a:spcPts val="0"/>
              </a:spcAft>
              <a:buClrTx/>
              <a:buSzTx/>
              <a:buFont typeface="+mj-lt"/>
              <a:buAutoNum type="romanLcPeriod"/>
              <a:tabLst/>
              <a:defRPr/>
            </a:pPr>
            <a:r>
              <a:rPr lang="en-US" baseline="0" dirty="0"/>
              <a:t>We statistically have weaker networks than men.</a:t>
            </a:r>
          </a:p>
          <a:p>
            <a:pPr marL="1200150" marR="0" lvl="2" indent="-285750" algn="l" defTabSz="914400" rtl="0" eaLnBrk="1" fontAlgn="auto" latinLnBrk="0" hangingPunct="1">
              <a:lnSpc>
                <a:spcPct val="100000"/>
              </a:lnSpc>
              <a:spcBef>
                <a:spcPts val="0"/>
              </a:spcBef>
              <a:spcAft>
                <a:spcPts val="0"/>
              </a:spcAft>
              <a:buClrTx/>
              <a:buSzTx/>
              <a:buFont typeface="+mj-lt"/>
              <a:buAutoNum type="romanLcPeriod"/>
              <a:tabLst/>
              <a:defRPr/>
            </a:pPr>
            <a:r>
              <a:rPr lang="en-US" baseline="0" dirty="0"/>
              <a:t>On top of it all, our perceived assertion when trying to connect with others can be perceived as an unsuitable leadership quality. </a:t>
            </a: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lang="en-US" baseline="0" dirty="0"/>
              <a:t>My experience is similar. [</a:t>
            </a:r>
            <a:r>
              <a:rPr lang="en-US" i="1" baseline="0" dirty="0"/>
              <a:t>Share your story as a female in business. Hannah’s story is included below for your reference.</a:t>
            </a:r>
            <a:r>
              <a:rPr lang="en-US" baseline="0" dirty="0"/>
              <a:t>]</a:t>
            </a: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lang="en-US" baseline="0" dirty="0"/>
              <a:t>Hannah’s Story: I started in this industry eight years ago.</a:t>
            </a:r>
          </a:p>
          <a:p>
            <a:pPr marL="1200150" marR="0" lvl="2" indent="-285750" algn="l" defTabSz="914400" rtl="0" eaLnBrk="1" fontAlgn="auto" latinLnBrk="0" hangingPunct="1">
              <a:lnSpc>
                <a:spcPct val="100000"/>
              </a:lnSpc>
              <a:spcBef>
                <a:spcPts val="0"/>
              </a:spcBef>
              <a:spcAft>
                <a:spcPts val="0"/>
              </a:spcAft>
              <a:buClrTx/>
              <a:buSzTx/>
              <a:buFont typeface="+mj-lt"/>
              <a:buAutoNum type="alphaLcPeriod"/>
              <a:tabLst/>
              <a:defRPr/>
            </a:pPr>
            <a:r>
              <a:rPr lang="en-US" baseline="0" dirty="0"/>
              <a:t>I did what I was to told – obtained the necessary licenses,</a:t>
            </a:r>
          </a:p>
          <a:p>
            <a:pPr marL="1200150" marR="0" lvl="2" indent="-285750" algn="l" defTabSz="914400" rtl="0" eaLnBrk="1" fontAlgn="auto" latinLnBrk="0" hangingPunct="1">
              <a:lnSpc>
                <a:spcPct val="100000"/>
              </a:lnSpc>
              <a:spcBef>
                <a:spcPts val="0"/>
              </a:spcBef>
              <a:spcAft>
                <a:spcPts val="0"/>
              </a:spcAft>
              <a:buClrTx/>
              <a:buSzTx/>
              <a:buFont typeface="+mj-lt"/>
              <a:buAutoNum type="alphaLcPeriod"/>
              <a:tabLst/>
              <a:defRPr/>
            </a:pPr>
            <a:r>
              <a:rPr lang="en-US" baseline="0" dirty="0"/>
              <a:t>Got my Certified Financial Planning (CFP) Designation which is the gold standard in our industry</a:t>
            </a:r>
          </a:p>
          <a:p>
            <a:pPr marL="1200150" marR="0" lvl="2" indent="-285750" algn="l" defTabSz="914400" rtl="0" eaLnBrk="1" fontAlgn="auto" latinLnBrk="0" hangingPunct="1">
              <a:lnSpc>
                <a:spcPct val="100000"/>
              </a:lnSpc>
              <a:spcBef>
                <a:spcPts val="0"/>
              </a:spcBef>
              <a:spcAft>
                <a:spcPts val="0"/>
              </a:spcAft>
              <a:buClrTx/>
              <a:buSzTx/>
              <a:buFont typeface="+mj-lt"/>
              <a:buAutoNum type="alphaLcPeriod"/>
              <a:tabLst/>
              <a:defRPr/>
            </a:pPr>
            <a:r>
              <a:rPr lang="en-US" baseline="0" dirty="0"/>
              <a:t>Because I wanted to work with women, I got the Certified Divorce Financial Analyst (CDFA™) designation</a:t>
            </a:r>
          </a:p>
          <a:p>
            <a:pPr marL="1200150" marR="0" lvl="2" indent="-285750" algn="l" defTabSz="914400" rtl="0" eaLnBrk="1" fontAlgn="auto" latinLnBrk="0" hangingPunct="1">
              <a:lnSpc>
                <a:spcPct val="100000"/>
              </a:lnSpc>
              <a:spcBef>
                <a:spcPts val="0"/>
              </a:spcBef>
              <a:spcAft>
                <a:spcPts val="0"/>
              </a:spcAft>
              <a:buClrTx/>
              <a:buSzTx/>
              <a:buFont typeface="+mj-lt"/>
              <a:buAutoNum type="alphaLcPeriod"/>
              <a:tabLst/>
              <a:defRPr/>
            </a:pPr>
            <a:r>
              <a:rPr lang="en-US" baseline="0" dirty="0"/>
              <a:t>I am a partner at AmeriFlex® and I helped it grow to $1 Billion AUM</a:t>
            </a:r>
          </a:p>
          <a:p>
            <a:pPr marL="1200150" marR="0" lvl="2" indent="-285750" algn="l" defTabSz="914400" rtl="0" eaLnBrk="1" fontAlgn="auto" latinLnBrk="0" hangingPunct="1">
              <a:lnSpc>
                <a:spcPct val="100000"/>
              </a:lnSpc>
              <a:spcBef>
                <a:spcPts val="0"/>
              </a:spcBef>
              <a:spcAft>
                <a:spcPts val="0"/>
              </a:spcAft>
              <a:buClrTx/>
              <a:buSzTx/>
              <a:buFont typeface="+mj-lt"/>
              <a:buAutoNum type="alphaLcPeriod"/>
              <a:tabLst/>
              <a:defRPr/>
            </a:pPr>
            <a:r>
              <a:rPr lang="en-US" baseline="0" dirty="0"/>
              <a:t>But like many of you in this room, I want to continue to grow my client base, so I sought a way to connect with other women. </a:t>
            </a:r>
          </a:p>
          <a:p>
            <a:pPr marL="1200150" marR="0" lvl="2" indent="-285750" algn="l" defTabSz="914400" rtl="0" eaLnBrk="1" fontAlgn="auto" latinLnBrk="0" hangingPunct="1">
              <a:lnSpc>
                <a:spcPct val="100000"/>
              </a:lnSpc>
              <a:spcBef>
                <a:spcPts val="0"/>
              </a:spcBef>
              <a:spcAft>
                <a:spcPts val="0"/>
              </a:spcAft>
              <a:buClrTx/>
              <a:buSzTx/>
              <a:buFont typeface="+mj-lt"/>
              <a:buAutoNum type="alphaLcPeriod"/>
              <a:tabLst/>
              <a:defRPr/>
            </a:pPr>
            <a:r>
              <a:rPr lang="en-US" baseline="0" dirty="0"/>
              <a:t>And I did so through The W Source™. The W Source™ gave me a formal network that helped me to serve my clients better and grow my business.</a:t>
            </a:r>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5</a:t>
            </a:fld>
            <a:endParaRPr lang="en-US"/>
          </a:p>
        </p:txBody>
      </p:sp>
    </p:spTree>
    <p:extLst>
      <p:ext uri="{BB962C8B-B14F-4D97-AF65-F5344CB8AC3E}">
        <p14:creationId xmlns:p14="http://schemas.microsoft.com/office/powerpoint/2010/main" val="2269440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mj-lt"/>
              <a:buAutoNum type="romanUcPeriod"/>
            </a:pPr>
            <a:r>
              <a:rPr lang="en-US" dirty="0"/>
              <a:t>Our mission statement is:</a:t>
            </a:r>
          </a:p>
          <a:p>
            <a:pPr marL="742950" lvl="1" indent="-285750">
              <a:buFont typeface="+mj-lt"/>
              <a:buAutoNum type="alphaUcPeriod"/>
            </a:pPr>
            <a:r>
              <a:rPr lang="en-US" dirty="0"/>
              <a:t>The W Source™ fosters a network of female professionals and business owners to</a:t>
            </a:r>
          </a:p>
          <a:p>
            <a:pPr marL="1200150" lvl="2" indent="-285750">
              <a:buFont typeface="+mj-lt"/>
              <a:buAutoNum type="romanLcPeriod"/>
            </a:pPr>
            <a:r>
              <a:rPr lang="en-US" dirty="0"/>
              <a:t>Share ideas,</a:t>
            </a:r>
          </a:p>
          <a:p>
            <a:pPr marL="1200150" lvl="2" indent="-285750">
              <a:buFont typeface="+mj-lt"/>
              <a:buAutoNum type="romanLcPeriod"/>
            </a:pPr>
            <a:r>
              <a:rPr lang="en-US" dirty="0"/>
              <a:t>Knowledge,</a:t>
            </a:r>
          </a:p>
          <a:p>
            <a:pPr marL="1200150" lvl="2" indent="-285750">
              <a:buFont typeface="+mj-lt"/>
              <a:buAutoNum type="romanLcPeriod"/>
            </a:pPr>
            <a:r>
              <a:rPr lang="en-US" dirty="0"/>
              <a:t>And Opportunities</a:t>
            </a:r>
          </a:p>
          <a:p>
            <a:pPr marL="742950" lvl="1" indent="-285750">
              <a:buFont typeface="+mj-lt"/>
              <a:buAutoNum type="alphaUcPeriod"/>
            </a:pPr>
            <a:r>
              <a:rPr lang="en-US" dirty="0"/>
              <a:t>We facilitate a dynamic environment for our members to</a:t>
            </a:r>
          </a:p>
          <a:p>
            <a:pPr marL="1200150" lvl="2" indent="-285750">
              <a:buFont typeface="+mj-lt"/>
              <a:buAutoNum type="romanLcPeriod"/>
            </a:pPr>
            <a:r>
              <a:rPr lang="en-US" sz="1200" kern="1200" dirty="0">
                <a:solidFill>
                  <a:schemeClr val="tx2"/>
                </a:solidFill>
                <a:latin typeface="+mn-lt"/>
                <a:ea typeface="+mn-ea"/>
                <a:cs typeface="+mn-cs"/>
              </a:rPr>
              <a:t>Collaborate through connections</a:t>
            </a:r>
          </a:p>
          <a:p>
            <a:pPr marL="1200150" lvl="2" indent="-285750">
              <a:buFont typeface="+mj-lt"/>
              <a:buAutoNum type="romanLcPeriod"/>
            </a:pPr>
            <a:r>
              <a:rPr lang="en-US" sz="1200" kern="1200" dirty="0">
                <a:solidFill>
                  <a:schemeClr val="tx2"/>
                </a:solidFill>
                <a:latin typeface="+mn-lt"/>
                <a:ea typeface="+mn-ea"/>
                <a:cs typeface="+mn-cs"/>
              </a:rPr>
              <a:t>Within the local community</a:t>
            </a:r>
          </a:p>
          <a:p>
            <a:pPr marL="742950" lvl="1" indent="-285750">
              <a:buFont typeface="+mj-lt"/>
              <a:buAutoNum type="alphaUcPeriod"/>
            </a:pPr>
            <a:r>
              <a:rPr lang="en-US" dirty="0"/>
              <a:t>Our members represent a diverse business group of</a:t>
            </a:r>
          </a:p>
          <a:p>
            <a:pPr marL="1200150" lvl="2" indent="-285750">
              <a:buFont typeface="+mj-lt"/>
              <a:buAutoNum type="romanLcPeriod"/>
            </a:pPr>
            <a:r>
              <a:rPr lang="en-US" dirty="0"/>
              <a:t>Various specialties</a:t>
            </a:r>
          </a:p>
          <a:p>
            <a:pPr marL="1200150" lvl="2" indent="-285750">
              <a:buFont typeface="+mj-lt"/>
              <a:buAutoNum type="romanLcPeriod"/>
            </a:pPr>
            <a:r>
              <a:rPr lang="en-US" dirty="0"/>
              <a:t>Goods</a:t>
            </a:r>
          </a:p>
          <a:p>
            <a:pPr marL="1200150" lvl="2" indent="-285750">
              <a:buFont typeface="+mj-lt"/>
              <a:buAutoNum type="romanLcPeriod"/>
            </a:pPr>
            <a:r>
              <a:rPr lang="en-US" dirty="0"/>
              <a:t>And professional services</a:t>
            </a:r>
          </a:p>
        </p:txBody>
      </p:sp>
      <p:sp>
        <p:nvSpPr>
          <p:cNvPr id="4" name="Slide Number Placeholder 3"/>
          <p:cNvSpPr>
            <a:spLocks noGrp="1"/>
          </p:cNvSpPr>
          <p:nvPr>
            <p:ph type="sldNum" sz="quarter" idx="10"/>
          </p:nvPr>
        </p:nvSpPr>
        <p:spPr/>
        <p:txBody>
          <a:bodyPr/>
          <a:lstStyle/>
          <a:p>
            <a:fld id="{5FB91549-43BF-425A-AF25-75262019208C}" type="slidenum">
              <a:rPr lang="en-US" smtClean="0"/>
              <a:t>6</a:t>
            </a:fld>
            <a:endParaRPr lang="en-US"/>
          </a:p>
        </p:txBody>
      </p:sp>
    </p:spTree>
    <p:extLst>
      <p:ext uri="{BB962C8B-B14F-4D97-AF65-F5344CB8AC3E}">
        <p14:creationId xmlns:p14="http://schemas.microsoft.com/office/powerpoint/2010/main" val="2254801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AutoNum type="romanUcPeriod"/>
            </a:pPr>
            <a:r>
              <a:rPr lang="en-US" dirty="0"/>
              <a:t>In building this group, we sought you out because you each are dedicated service professionals who were looking for networking opportunities locally.</a:t>
            </a:r>
          </a:p>
          <a:p>
            <a:pPr marL="742950" lvl="1" indent="-285750">
              <a:buFont typeface="+mj-lt"/>
              <a:buAutoNum type="alphaUcPeriod"/>
            </a:pPr>
            <a:r>
              <a:rPr lang="en-US" dirty="0"/>
              <a:t>You each are committed to your</a:t>
            </a:r>
          </a:p>
          <a:p>
            <a:pPr marL="1200150" lvl="2" indent="-285750">
              <a:buFont typeface="+mj-lt"/>
              <a:buAutoNum type="romanLcPeriod"/>
            </a:pPr>
            <a:r>
              <a:rPr lang="en-US" dirty="0"/>
              <a:t>Careers and your families</a:t>
            </a:r>
          </a:p>
          <a:p>
            <a:pPr marL="742950" lvl="1" indent="-285750">
              <a:buFont typeface="+mj-lt"/>
              <a:buAutoNum type="alphaUcPeriod"/>
            </a:pPr>
            <a:r>
              <a:rPr lang="en-US" dirty="0"/>
              <a:t>You are engaged with your community</a:t>
            </a:r>
          </a:p>
          <a:p>
            <a:pPr marL="1200150" lvl="2" indent="-285750" algn="l" defTabSz="914400" rtl="0" eaLnBrk="1" latinLnBrk="0" hangingPunct="1">
              <a:buFont typeface="+mj-lt"/>
              <a:buAutoNum type="romanLcPeriod"/>
            </a:pPr>
            <a:r>
              <a:rPr lang="en-US" sz="1200" kern="1200" dirty="0">
                <a:solidFill>
                  <a:schemeClr val="tx2"/>
                </a:solidFill>
                <a:latin typeface="+mn-lt"/>
                <a:ea typeface="+mn-ea"/>
                <a:cs typeface="+mn-cs"/>
              </a:rPr>
              <a:t>Whether that be that you are recognized as the top in your field</a:t>
            </a:r>
          </a:p>
          <a:p>
            <a:pPr marL="1200150" lvl="2" indent="-285750" algn="l" defTabSz="914400" rtl="0" eaLnBrk="1" latinLnBrk="0" hangingPunct="1">
              <a:buFont typeface="+mj-lt"/>
              <a:buAutoNum type="romanLcPeriod"/>
            </a:pPr>
            <a:r>
              <a:rPr lang="en-US" sz="1200" kern="1200" dirty="0">
                <a:solidFill>
                  <a:schemeClr val="tx2"/>
                </a:solidFill>
                <a:latin typeface="+mn-lt"/>
                <a:ea typeface="+mn-ea"/>
                <a:cs typeface="+mn-cs"/>
              </a:rPr>
              <a:t>Or that you give back in a non-profit capacity</a:t>
            </a:r>
          </a:p>
          <a:p>
            <a:pPr marL="742950" lvl="1" indent="-285750">
              <a:buFont typeface="+mj-lt"/>
              <a:buAutoNum type="alphaUcPeriod"/>
            </a:pPr>
            <a:r>
              <a:rPr lang="en-US" dirty="0"/>
              <a:t>Finally, you are passionate about growth</a:t>
            </a:r>
          </a:p>
          <a:p>
            <a:pPr marL="1200150" lvl="2" indent="-285750">
              <a:buFont typeface="+mj-lt"/>
              <a:buAutoNum type="romanLcPeriod"/>
            </a:pPr>
            <a:r>
              <a:rPr lang="en-US" dirty="0"/>
              <a:t>Not only about your own career but also about </a:t>
            </a:r>
            <a:r>
              <a:rPr lang="en-US" sz="1200" kern="1200" dirty="0">
                <a:solidFill>
                  <a:schemeClr val="tx2"/>
                </a:solidFill>
                <a:latin typeface="+mn-lt"/>
                <a:ea typeface="+mn-ea"/>
                <a:cs typeface="+mn-cs"/>
              </a:rPr>
              <a:t>female-centric</a:t>
            </a:r>
            <a:r>
              <a:rPr lang="en-US" dirty="0"/>
              <a:t> networking.</a:t>
            </a:r>
          </a:p>
          <a:p>
            <a:pPr marL="285750" lvl="0" indent="-285750">
              <a:buAutoNum type="romanUcPeriod"/>
            </a:pPr>
            <a:r>
              <a:rPr lang="en-US" dirty="0"/>
              <a:t>I would now like to take the time to go around the room and introduce yourselves to the group. </a:t>
            </a:r>
          </a:p>
          <a:p>
            <a:pPr marL="742950" lvl="1" indent="-285750">
              <a:buFont typeface="+mj-lt"/>
              <a:buAutoNum type="alphaUcPeriod"/>
            </a:pPr>
            <a:r>
              <a:rPr lang="en-US" dirty="0"/>
              <a:t>Could you say your name, what you do, your firm, and why you decided to be a part of The W Source™? </a:t>
            </a:r>
          </a:p>
          <a:p>
            <a:pPr marL="742950" lvl="1" indent="-285750">
              <a:buAutoNum type="alphaUcPeriod"/>
            </a:pPr>
            <a:r>
              <a:rPr lang="en-US" dirty="0"/>
              <a:t>We’ll start over to our right…</a:t>
            </a:r>
          </a:p>
        </p:txBody>
      </p:sp>
      <p:sp>
        <p:nvSpPr>
          <p:cNvPr id="4" name="Slide Number Placeholder 3"/>
          <p:cNvSpPr>
            <a:spLocks noGrp="1"/>
          </p:cNvSpPr>
          <p:nvPr>
            <p:ph type="sldNum" sz="quarter" idx="10"/>
          </p:nvPr>
        </p:nvSpPr>
        <p:spPr/>
        <p:txBody>
          <a:bodyPr/>
          <a:lstStyle/>
          <a:p>
            <a:fld id="{5FB91549-43BF-425A-AF25-75262019208C}" type="slidenum">
              <a:rPr lang="en-US" smtClean="0"/>
              <a:t>7</a:t>
            </a:fld>
            <a:endParaRPr lang="en-US"/>
          </a:p>
        </p:txBody>
      </p:sp>
    </p:spTree>
    <p:extLst>
      <p:ext uri="{BB962C8B-B14F-4D97-AF65-F5344CB8AC3E}">
        <p14:creationId xmlns:p14="http://schemas.microsoft.com/office/powerpoint/2010/main" val="978193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mj-lt"/>
              <a:buAutoNum type="romanUcPeriod"/>
            </a:pPr>
            <a:r>
              <a:rPr lang="en-US" dirty="0"/>
              <a:t>Now that we’ve had the chance to introduce ourselves, I want to walk through what it looks like going forward. </a:t>
            </a:r>
          </a:p>
          <a:p>
            <a:pPr marL="742950" lvl="1" indent="-285750">
              <a:buFont typeface="+mj-lt"/>
              <a:buAutoNum type="romanUcPeriod"/>
            </a:pPr>
            <a:r>
              <a:rPr lang="en-US" dirty="0"/>
              <a:t>You’ve indicated that the best day seems to be _________________ [INSERT DATE OF FUTURE MEETING]</a:t>
            </a:r>
          </a:p>
          <a:p>
            <a:pPr marL="742950" lvl="1" indent="-285750">
              <a:buFont typeface="+mj-lt"/>
              <a:buAutoNum type="romanUcPeriod"/>
            </a:pPr>
            <a:r>
              <a:rPr lang="en-US" dirty="0"/>
              <a:t>At _______ [insert location]</a:t>
            </a:r>
          </a:p>
          <a:p>
            <a:pPr marL="285750" lvl="0" indent="-285750">
              <a:buFont typeface="+mj-lt"/>
              <a:buAutoNum type="romanUcPeriod"/>
            </a:pPr>
            <a:r>
              <a:rPr lang="en-US" dirty="0"/>
              <a:t>The Group Meetings are designed to specifically support each of our growth. Our goal is support each other in business and the rest will come on it’s own.</a:t>
            </a:r>
          </a:p>
          <a:p>
            <a:pPr marL="285750" lvl="0" indent="-285750">
              <a:buFont typeface="+mj-lt"/>
              <a:buAutoNum type="romanUcPeriod"/>
            </a:pPr>
            <a:r>
              <a:rPr lang="en-US" dirty="0"/>
              <a:t>Let’s walk through the next group meeting</a:t>
            </a:r>
          </a:p>
          <a:p>
            <a:pPr marL="742950" lvl="1" indent="-285750">
              <a:buFont typeface="+mj-lt"/>
              <a:buAutoNum type="romanUcPeriod"/>
            </a:pPr>
            <a:r>
              <a:rPr lang="en-US" dirty="0"/>
              <a:t>We’ll always start with introductions and announcements with time to share anything with the group</a:t>
            </a:r>
            <a:r>
              <a:rPr lang="en-US" sz="1200" b="0" i="0" kern="1200" dirty="0">
                <a:solidFill>
                  <a:schemeClr val="tx2"/>
                </a:solidFill>
                <a:effectLst/>
                <a:latin typeface="+mn-lt"/>
                <a:ea typeface="+mn-ea"/>
                <a:cs typeface="+mn-cs"/>
              </a:rPr>
              <a:t>.</a:t>
            </a:r>
          </a:p>
          <a:p>
            <a:pPr marL="742950" lvl="1" indent="-285750">
              <a:buFont typeface="+mj-lt"/>
              <a:buAutoNum type="romanUcPeriod"/>
            </a:pPr>
            <a:r>
              <a:rPr lang="en-US" sz="1200" b="0" i="0" kern="1200" dirty="0">
                <a:solidFill>
                  <a:schemeClr val="tx2"/>
                </a:solidFill>
                <a:effectLst/>
                <a:latin typeface="+mn-lt"/>
                <a:ea typeface="+mn-ea"/>
                <a:cs typeface="+mn-cs"/>
              </a:rPr>
              <a:t>Then we’ll have what we’re calling Announcements which is an opportunity to share </a:t>
            </a:r>
          </a:p>
          <a:p>
            <a:pPr marL="1200150" lvl="2" indent="-285750">
              <a:buFont typeface="+mj-lt"/>
              <a:buAutoNum type="romanUcPeriod"/>
            </a:pPr>
            <a:r>
              <a:rPr lang="en-US" sz="1200" b="0" i="0" kern="1200" dirty="0">
                <a:solidFill>
                  <a:schemeClr val="tx2"/>
                </a:solidFill>
                <a:effectLst/>
                <a:latin typeface="+mn-lt"/>
                <a:ea typeface="+mn-ea"/>
                <a:cs typeface="+mn-cs"/>
              </a:rPr>
              <a:t>an announcement, </a:t>
            </a:r>
          </a:p>
          <a:p>
            <a:pPr marL="1200150" lvl="2" indent="-285750">
              <a:buFont typeface="+mj-lt"/>
              <a:buAutoNum type="romanUcPeriod"/>
            </a:pPr>
            <a:r>
              <a:rPr lang="en-US" sz="1200" b="0" i="0" kern="1200" dirty="0">
                <a:solidFill>
                  <a:schemeClr val="tx2"/>
                </a:solidFill>
                <a:effectLst/>
                <a:latin typeface="+mn-lt"/>
                <a:ea typeface="+mn-ea"/>
                <a:cs typeface="+mn-cs"/>
              </a:rPr>
              <a:t>or an opportunity, </a:t>
            </a:r>
          </a:p>
          <a:p>
            <a:pPr marL="1200150" lvl="2" indent="-285750">
              <a:buFont typeface="+mj-lt"/>
              <a:buAutoNum type="romanUcPeriod"/>
            </a:pPr>
            <a:r>
              <a:rPr lang="en-US" sz="1200" b="0" i="0" kern="1200" dirty="0">
                <a:solidFill>
                  <a:schemeClr val="tx2"/>
                </a:solidFill>
                <a:effectLst/>
                <a:latin typeface="+mn-lt"/>
                <a:ea typeface="+mn-ea"/>
                <a:cs typeface="+mn-cs"/>
              </a:rPr>
              <a:t>and to ask for help from other members.</a:t>
            </a:r>
          </a:p>
          <a:p>
            <a:pPr marL="742950" lvl="1" indent="-285750">
              <a:buFont typeface="+mj-lt"/>
              <a:buAutoNum type="romanUcPeriod"/>
            </a:pPr>
            <a:r>
              <a:rPr lang="en-US" sz="1200" b="0" i="0" kern="1200" dirty="0">
                <a:solidFill>
                  <a:schemeClr val="tx2"/>
                </a:solidFill>
                <a:effectLst/>
                <a:latin typeface="+mn-lt"/>
                <a:ea typeface="+mn-ea"/>
                <a:cs typeface="+mn-cs"/>
              </a:rPr>
              <a:t>Next is the time for Member Endorsements. I will introduce how that works for the next two meetings in a moment. Conceptually, these are: </a:t>
            </a:r>
          </a:p>
          <a:p>
            <a:pPr marL="1200150" lvl="2" indent="-285750">
              <a:buFont typeface="+mj-lt"/>
              <a:buAutoNum type="romanUcPeriod"/>
            </a:pPr>
            <a:r>
              <a:rPr lang="en-US" sz="1200" b="0" i="0" kern="1200" dirty="0">
                <a:solidFill>
                  <a:schemeClr val="tx2"/>
                </a:solidFill>
                <a:effectLst/>
                <a:latin typeface="+mn-lt"/>
                <a:ea typeface="+mn-ea"/>
                <a:cs typeface="+mn-cs"/>
              </a:rPr>
              <a:t>opportunities to thank a member for referring a potential client,</a:t>
            </a:r>
          </a:p>
          <a:p>
            <a:pPr marL="1200150" lvl="2" indent="-285750">
              <a:buFont typeface="+mj-lt"/>
              <a:buAutoNum type="romanUcPeriod"/>
            </a:pPr>
            <a:r>
              <a:rPr lang="en-US" sz="1200" b="0" i="0" kern="1200" dirty="0">
                <a:solidFill>
                  <a:schemeClr val="tx2"/>
                </a:solidFill>
                <a:effectLst/>
                <a:latin typeface="+mn-lt"/>
                <a:ea typeface="+mn-ea"/>
                <a:cs typeface="+mn-cs"/>
              </a:rPr>
              <a:t>or for taking the time to help them/their clients with a personal/business matter.</a:t>
            </a:r>
          </a:p>
          <a:p>
            <a:pPr marL="742950" lvl="1" indent="-285750">
              <a:buFont typeface="+mj-lt"/>
              <a:buAutoNum type="romanUcPeriod"/>
            </a:pPr>
            <a:r>
              <a:rPr lang="en-US" sz="1200" b="0" i="0" kern="1200" dirty="0">
                <a:solidFill>
                  <a:schemeClr val="tx2"/>
                </a:solidFill>
                <a:effectLst/>
                <a:latin typeface="+mn-lt"/>
                <a:ea typeface="+mn-ea"/>
                <a:cs typeface="+mn-cs"/>
              </a:rPr>
              <a:t>We will have opportunities to have Guest speakers who can share relevant business building tools and thoughts such as “how to optimize your LinkedIn for Networking.”</a:t>
            </a:r>
          </a:p>
          <a:p>
            <a:pPr marL="742950" lvl="1" indent="-285750">
              <a:buFont typeface="+mj-lt"/>
              <a:buAutoNum type="romanUcPeriod"/>
            </a:pPr>
            <a:r>
              <a:rPr lang="en-US" sz="1200" b="0" i="0" kern="1200" dirty="0">
                <a:solidFill>
                  <a:schemeClr val="tx2"/>
                </a:solidFill>
                <a:effectLst/>
                <a:latin typeface="+mn-lt"/>
                <a:ea typeface="+mn-ea"/>
                <a:cs typeface="+mn-cs"/>
              </a:rPr>
              <a:t>Finally, we’ll assign our “One-on-Ones”</a:t>
            </a:r>
          </a:p>
          <a:p>
            <a:pPr marL="1200150" lvl="2" indent="-285750">
              <a:buFont typeface="+mj-lt"/>
              <a:buAutoNum type="romanUcPeriod"/>
            </a:pPr>
            <a:r>
              <a:rPr lang="en-US" b="0" i="0" kern="1200" dirty="0">
                <a:solidFill>
                  <a:schemeClr val="tx2"/>
                </a:solidFill>
                <a:effectLst/>
                <a:latin typeface="+mn-lt"/>
                <a:ea typeface="+mn-ea"/>
                <a:cs typeface="+mn-cs"/>
              </a:rPr>
              <a:t>“One-on-Ones” will begin next month</a:t>
            </a:r>
          </a:p>
          <a:p>
            <a:pPr marL="1200150" lvl="2" indent="-285750">
              <a:buFont typeface="+mj-lt"/>
              <a:buAutoNum type="romanUcPeriod"/>
            </a:pPr>
            <a:r>
              <a:rPr lang="en-US" b="0" i="0" kern="1200" dirty="0">
                <a:solidFill>
                  <a:schemeClr val="tx2"/>
                </a:solidFill>
                <a:effectLst/>
                <a:latin typeface="+mn-lt"/>
                <a:ea typeface="+mn-ea"/>
                <a:cs typeface="+mn-cs"/>
              </a:rPr>
              <a:t>These are designed to build trust and rapport amongst members. You will coordinate with your assigned pair on your own schedule, and it is your responsibility to connect before the next monthly meeting. This can consist of meeting for coffee, going for a walk, or happy hour.</a:t>
            </a:r>
          </a:p>
          <a:p>
            <a:pPr marL="1200150" lvl="2" indent="-285750">
              <a:buFont typeface="+mj-lt"/>
              <a:buAutoNum type="romanUcPeriod"/>
            </a:pPr>
            <a:r>
              <a:rPr lang="en-US" b="0" i="0" kern="1200" dirty="0">
                <a:solidFill>
                  <a:schemeClr val="tx2"/>
                </a:solidFill>
                <a:effectLst/>
                <a:latin typeface="+mn-lt"/>
                <a:ea typeface="+mn-ea"/>
                <a:cs typeface="+mn-cs"/>
              </a:rPr>
              <a:t>Like I said, we’ll start these next month and we can review them then. </a:t>
            </a:r>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8</a:t>
            </a:fld>
            <a:endParaRPr lang="en-US"/>
          </a:p>
        </p:txBody>
      </p:sp>
    </p:spTree>
    <p:extLst>
      <p:ext uri="{BB962C8B-B14F-4D97-AF65-F5344CB8AC3E}">
        <p14:creationId xmlns:p14="http://schemas.microsoft.com/office/powerpoint/2010/main" val="1392893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gn="l" defTabSz="914400" rtl="0" eaLnBrk="1" fontAlgn="auto" latinLnBrk="0" hangingPunct="1">
              <a:lnSpc>
                <a:spcPct val="100000"/>
              </a:lnSpc>
              <a:spcBef>
                <a:spcPts val="0"/>
              </a:spcBef>
              <a:spcAft>
                <a:spcPts val="0"/>
              </a:spcAft>
              <a:buClrTx/>
              <a:buSzTx/>
              <a:buFont typeface="+mj-lt"/>
              <a:buAutoNum type="romanUcPeriod"/>
              <a:tabLst/>
              <a:defRPr/>
            </a:pPr>
            <a:r>
              <a:rPr lang="en-US" sz="1200" b="0" i="0" kern="1200" dirty="0">
                <a:solidFill>
                  <a:schemeClr val="tx2"/>
                </a:solidFill>
                <a:effectLst/>
                <a:latin typeface="+mn-lt"/>
                <a:ea typeface="+mn-ea"/>
                <a:cs typeface="+mn-cs"/>
              </a:rPr>
              <a:t>Once we have the opportunity to hear from our members during the first three meetings and continually over the coming year, </a:t>
            </a:r>
          </a:p>
          <a:p>
            <a:pPr marL="1200150" marR="0" lvl="2" indent="-285750" algn="l" defTabSz="914400" rtl="0" eaLnBrk="1" fontAlgn="auto" latinLnBrk="0" hangingPunct="1">
              <a:lnSpc>
                <a:spcPct val="100000"/>
              </a:lnSpc>
              <a:spcBef>
                <a:spcPts val="0"/>
              </a:spcBef>
              <a:spcAft>
                <a:spcPts val="0"/>
              </a:spcAft>
              <a:buClrTx/>
              <a:buSzTx/>
              <a:buFont typeface="+mj-lt"/>
              <a:buAutoNum type="alphaUcPeriod"/>
              <a:tabLst/>
              <a:defRPr/>
            </a:pPr>
            <a:r>
              <a:rPr lang="en-US" sz="1200" b="0" i="0" kern="1200" dirty="0">
                <a:solidFill>
                  <a:schemeClr val="tx2"/>
                </a:solidFill>
                <a:effectLst/>
                <a:latin typeface="+mn-lt"/>
                <a:ea typeface="+mn-ea"/>
                <a:cs typeface="+mn-cs"/>
              </a:rPr>
              <a:t>we will educate the group on the services our network provides, and transact referrals. </a:t>
            </a:r>
          </a:p>
          <a:p>
            <a:pPr marL="742950" marR="0" lvl="1" indent="-285750" algn="l" defTabSz="914400" rtl="0" eaLnBrk="1" fontAlgn="auto" latinLnBrk="0" hangingPunct="1">
              <a:lnSpc>
                <a:spcPct val="100000"/>
              </a:lnSpc>
              <a:spcBef>
                <a:spcPts val="0"/>
              </a:spcBef>
              <a:spcAft>
                <a:spcPts val="0"/>
              </a:spcAft>
              <a:buClrTx/>
              <a:buSzTx/>
              <a:buFont typeface="+mj-lt"/>
              <a:buAutoNum type="romanUcPeriod"/>
              <a:tabLst/>
              <a:defRPr/>
            </a:pPr>
            <a:r>
              <a:rPr lang="en-US" sz="1200" b="0" i="0" kern="1200" dirty="0">
                <a:solidFill>
                  <a:schemeClr val="tx2"/>
                </a:solidFill>
                <a:effectLst/>
                <a:latin typeface="+mn-lt"/>
                <a:ea typeface="+mn-ea"/>
                <a:cs typeface="+mn-cs"/>
              </a:rPr>
              <a:t>We are here to grow our networks, so this portion of the connection is key. </a:t>
            </a:r>
          </a:p>
          <a:p>
            <a:pPr marL="742950" lvl="1" indent="-285750">
              <a:buFont typeface="+mj-lt"/>
              <a:buAutoNum type="romanUcPeriod"/>
            </a:pPr>
            <a:r>
              <a:rPr lang="en-US" sz="1200" b="0" i="0" kern="1200" dirty="0">
                <a:solidFill>
                  <a:schemeClr val="tx2"/>
                </a:solidFill>
                <a:effectLst/>
                <a:latin typeface="+mn-lt"/>
                <a:ea typeface="+mn-ea"/>
                <a:cs typeface="+mn-cs"/>
              </a:rPr>
              <a:t>In a perfect world, when one of my clients has a need that is outside my wheelhouse, </a:t>
            </a:r>
          </a:p>
          <a:p>
            <a:pPr marL="1200150" lvl="2" indent="-285750">
              <a:buFont typeface="+mj-lt"/>
              <a:buAutoNum type="alphaUcPeriod"/>
            </a:pPr>
            <a:r>
              <a:rPr lang="en-US" sz="1200" b="0" i="0" kern="1200" dirty="0">
                <a:solidFill>
                  <a:schemeClr val="tx2"/>
                </a:solidFill>
                <a:effectLst/>
                <a:latin typeface="+mn-lt"/>
                <a:ea typeface="+mn-ea"/>
                <a:cs typeface="+mn-cs"/>
              </a:rPr>
              <a:t>I will turn to this group for that service. </a:t>
            </a:r>
          </a:p>
          <a:p>
            <a:pPr marL="742950" lvl="1" indent="-285750">
              <a:buFont typeface="+mj-lt"/>
              <a:buAutoNum type="romanUcPeriod"/>
            </a:pPr>
            <a:r>
              <a:rPr lang="en-US" sz="1200" b="0" i="0" kern="1200" dirty="0">
                <a:solidFill>
                  <a:schemeClr val="tx2"/>
                </a:solidFill>
                <a:effectLst/>
                <a:latin typeface="+mn-lt"/>
                <a:ea typeface="+mn-ea"/>
                <a:cs typeface="+mn-cs"/>
              </a:rPr>
              <a:t>And I am absolutely comfortable that each of you will respond quickly,</a:t>
            </a:r>
          </a:p>
          <a:p>
            <a:pPr marL="1200150" lvl="2" indent="-285750">
              <a:buFont typeface="+mj-lt"/>
              <a:buAutoNum type="alphaUcPeriod"/>
            </a:pPr>
            <a:r>
              <a:rPr lang="en-US" sz="1200" b="0" i="0" kern="1200" dirty="0">
                <a:solidFill>
                  <a:schemeClr val="tx2"/>
                </a:solidFill>
                <a:effectLst/>
                <a:latin typeface="+mn-lt"/>
                <a:ea typeface="+mn-ea"/>
                <a:cs typeface="+mn-cs"/>
              </a:rPr>
              <a:t>and where possible, collaborate to better that client.</a:t>
            </a:r>
          </a:p>
          <a:p>
            <a:pPr marL="742950" marR="0" lvl="1" indent="-285750" algn="l" defTabSz="914400" rtl="0" eaLnBrk="1" fontAlgn="auto" latinLnBrk="0" hangingPunct="1">
              <a:lnSpc>
                <a:spcPct val="100000"/>
              </a:lnSpc>
              <a:spcBef>
                <a:spcPts val="0"/>
              </a:spcBef>
              <a:spcAft>
                <a:spcPts val="0"/>
              </a:spcAft>
              <a:buClrTx/>
              <a:buSzTx/>
              <a:buFont typeface="+mj-lt"/>
              <a:buAutoNum type="romanUcPeriod"/>
              <a:tabLst/>
              <a:defRPr/>
            </a:pPr>
            <a:r>
              <a:rPr lang="en-US" sz="1200" b="0" i="0" kern="1200" dirty="0">
                <a:solidFill>
                  <a:schemeClr val="tx2"/>
                </a:solidFill>
                <a:effectLst/>
                <a:latin typeface="+mn-lt"/>
                <a:ea typeface="+mn-ea"/>
                <a:cs typeface="+mn-cs"/>
              </a:rPr>
              <a:t>I am so excited to see how each of your businesses are going to grow immensely because of your membership in this group.</a:t>
            </a:r>
          </a:p>
          <a:p>
            <a:pPr marL="742950" marR="0" lvl="1" indent="-285750" algn="l" defTabSz="914400" rtl="0" eaLnBrk="1" fontAlgn="auto" latinLnBrk="0" hangingPunct="1">
              <a:lnSpc>
                <a:spcPct val="100000"/>
              </a:lnSpc>
              <a:spcBef>
                <a:spcPts val="0"/>
              </a:spcBef>
              <a:spcAft>
                <a:spcPts val="0"/>
              </a:spcAft>
              <a:buClrTx/>
              <a:buSzTx/>
              <a:buFont typeface="+mj-lt"/>
              <a:buAutoNum type="romanUcPeriod"/>
              <a:tabLst/>
              <a:defRPr/>
            </a:pPr>
            <a:r>
              <a:rPr lang="en-US" sz="1200" b="0" i="0" kern="1200" dirty="0">
                <a:solidFill>
                  <a:schemeClr val="tx2"/>
                </a:solidFill>
                <a:effectLst/>
                <a:latin typeface="+mn-lt"/>
                <a:ea typeface="+mn-ea"/>
                <a:cs typeface="+mn-cs"/>
              </a:rPr>
              <a:t>(Short explanation of circle image) You’ll see this image a lot—we like simple explanations of why we’re all here.</a:t>
            </a:r>
          </a:p>
          <a:p>
            <a:pPr marL="1200150" marR="0" lvl="2" indent="-285750" algn="l" defTabSz="914400" rtl="0" eaLnBrk="1" fontAlgn="auto" latinLnBrk="0" hangingPunct="1">
              <a:lnSpc>
                <a:spcPct val="100000"/>
              </a:lnSpc>
              <a:spcBef>
                <a:spcPts val="0"/>
              </a:spcBef>
              <a:spcAft>
                <a:spcPts val="0"/>
              </a:spcAft>
              <a:buClrTx/>
              <a:buSzTx/>
              <a:buFont typeface="+mj-lt"/>
              <a:buAutoNum type="romanUcPeriod"/>
              <a:tabLst/>
              <a:defRPr/>
            </a:pPr>
            <a:r>
              <a:rPr lang="en-US" sz="1200" b="0" i="0" kern="1200" dirty="0">
                <a:solidFill>
                  <a:schemeClr val="tx2"/>
                </a:solidFill>
                <a:effectLst/>
                <a:latin typeface="+mn-lt"/>
                <a:ea typeface="+mn-ea"/>
                <a:cs typeface="+mn-cs"/>
              </a:rPr>
              <a:t>In a moment, you will all go through a worksheet that will help explain to the group what you do that is unique.</a:t>
            </a:r>
          </a:p>
          <a:p>
            <a:pPr marL="1200150" marR="0" lvl="2" indent="-285750" algn="l" defTabSz="914400" rtl="0" eaLnBrk="1" fontAlgn="auto" latinLnBrk="0" hangingPunct="1">
              <a:lnSpc>
                <a:spcPct val="100000"/>
              </a:lnSpc>
              <a:spcBef>
                <a:spcPts val="0"/>
              </a:spcBef>
              <a:spcAft>
                <a:spcPts val="0"/>
              </a:spcAft>
              <a:buClrTx/>
              <a:buSzTx/>
              <a:buFont typeface="+mj-lt"/>
              <a:buAutoNum type="romanUcPeriod"/>
              <a:tabLst/>
              <a:defRPr/>
            </a:pPr>
            <a:r>
              <a:rPr lang="en-US" sz="1200" b="0" i="0" kern="1200" dirty="0">
                <a:solidFill>
                  <a:schemeClr val="tx2"/>
                </a:solidFill>
                <a:effectLst/>
                <a:latin typeface="+mn-lt"/>
                <a:ea typeface="+mn-ea"/>
                <a:cs typeface="+mn-cs"/>
              </a:rPr>
              <a:t>You will have a chance to share with the group what you do during your member spotlight and over time, the group will become your </a:t>
            </a:r>
            <a:r>
              <a:rPr lang="en-US" sz="1200" b="0" i="0" kern="1200" dirty="0" err="1">
                <a:solidFill>
                  <a:schemeClr val="tx2"/>
                </a:solidFill>
                <a:effectLst/>
                <a:latin typeface="+mn-lt"/>
                <a:ea typeface="+mn-ea"/>
                <a:cs typeface="+mn-cs"/>
              </a:rPr>
              <a:t>voicebox</a:t>
            </a:r>
            <a:r>
              <a:rPr lang="en-US" sz="1200" b="0" i="0" kern="1200" dirty="0">
                <a:solidFill>
                  <a:schemeClr val="tx2"/>
                </a:solidFill>
                <a:effectLst/>
                <a:latin typeface="+mn-lt"/>
                <a:ea typeface="+mn-ea"/>
                <a:cs typeface="+mn-cs"/>
              </a:rPr>
              <a:t> in the community.</a:t>
            </a:r>
          </a:p>
          <a:p>
            <a:pPr marL="1200150" marR="0" lvl="2" indent="-285750" algn="l" defTabSz="914400" rtl="0" eaLnBrk="1" fontAlgn="auto" latinLnBrk="0" hangingPunct="1">
              <a:lnSpc>
                <a:spcPct val="100000"/>
              </a:lnSpc>
              <a:spcBef>
                <a:spcPts val="0"/>
              </a:spcBef>
              <a:spcAft>
                <a:spcPts val="0"/>
              </a:spcAft>
              <a:buClrTx/>
              <a:buSzTx/>
              <a:buFont typeface="+mj-lt"/>
              <a:buAutoNum type="romanUcPeriod"/>
              <a:tabLst/>
              <a:defRPr/>
            </a:pPr>
            <a:r>
              <a:rPr lang="en-US" sz="1200" b="0" i="0" kern="1200" dirty="0">
                <a:solidFill>
                  <a:schemeClr val="tx2"/>
                </a:solidFill>
                <a:effectLst/>
                <a:latin typeface="+mn-lt"/>
                <a:ea typeface="+mn-ea"/>
                <a:cs typeface="+mn-cs"/>
              </a:rPr>
              <a:t>In a perfect world, when our clients have a need outside of our expertise, that we turn to each other in the group for those resources. </a:t>
            </a:r>
          </a:p>
          <a:p>
            <a:pPr marL="1200150" marR="0" lvl="2" indent="-285750" algn="l" defTabSz="914400" rtl="0" eaLnBrk="1" fontAlgn="auto" latinLnBrk="0" hangingPunct="1">
              <a:lnSpc>
                <a:spcPct val="100000"/>
              </a:lnSpc>
              <a:spcBef>
                <a:spcPts val="0"/>
              </a:spcBef>
              <a:spcAft>
                <a:spcPts val="0"/>
              </a:spcAft>
              <a:buClrTx/>
              <a:buSzTx/>
              <a:buFont typeface="+mj-lt"/>
              <a:buAutoNum type="romanUcPeriod"/>
              <a:tabLst/>
              <a:defRPr/>
            </a:pPr>
            <a:r>
              <a:rPr lang="en-US" sz="1200" b="0" i="0" kern="1200" dirty="0">
                <a:solidFill>
                  <a:schemeClr val="tx2"/>
                </a:solidFill>
                <a:effectLst/>
                <a:latin typeface="+mn-lt"/>
                <a:ea typeface="+mn-ea"/>
                <a:cs typeface="+mn-cs"/>
              </a:rPr>
              <a:t>I’m comfortable each and every one of you will respond quickly and will take great care of that client.</a:t>
            </a:r>
          </a:p>
          <a:p>
            <a:pPr marL="1200150" marR="0" lvl="2" indent="-285750" algn="l" defTabSz="914400" rtl="0" eaLnBrk="1" fontAlgn="auto" latinLnBrk="0" hangingPunct="1">
              <a:lnSpc>
                <a:spcPct val="100000"/>
              </a:lnSpc>
              <a:spcBef>
                <a:spcPts val="0"/>
              </a:spcBef>
              <a:spcAft>
                <a:spcPts val="0"/>
              </a:spcAft>
              <a:buClrTx/>
              <a:buSzTx/>
              <a:buFont typeface="+mj-lt"/>
              <a:buAutoNum type="romanUcPeriod"/>
              <a:tabLst/>
              <a:defRPr/>
            </a:pPr>
            <a:r>
              <a:rPr lang="en-US" sz="1200" b="0" i="0" kern="1200" dirty="0">
                <a:solidFill>
                  <a:schemeClr val="tx2"/>
                </a:solidFill>
                <a:effectLst/>
                <a:latin typeface="+mn-lt"/>
                <a:ea typeface="+mn-ea"/>
                <a:cs typeface="+mn-cs"/>
              </a:rPr>
              <a:t>I’m so excited to see how your businesses will grow because of this group.</a:t>
            </a:r>
          </a:p>
          <a:p>
            <a:pPr marL="742950" lvl="1" indent="-285750">
              <a:buFont typeface="+mj-lt"/>
              <a:buAutoNum type="romanUcPeriod"/>
            </a:pPr>
            <a:endParaRPr lang="en-US" sz="1200" b="0" i="0" kern="1200" dirty="0">
              <a:solidFill>
                <a:schemeClr val="tx2"/>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9</a:t>
            </a:fld>
            <a:endParaRPr lang="en-US"/>
          </a:p>
        </p:txBody>
      </p:sp>
    </p:spTree>
    <p:extLst>
      <p:ext uri="{BB962C8B-B14F-4D97-AF65-F5344CB8AC3E}">
        <p14:creationId xmlns:p14="http://schemas.microsoft.com/office/powerpoint/2010/main" val="2711816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36" r="4430"/>
          <a:stretch/>
        </p:blipFill>
        <p:spPr>
          <a:xfrm>
            <a:off x="5407025" y="0"/>
            <a:ext cx="6781800" cy="6858000"/>
          </a:xfrm>
          <a:prstGeom prst="rect">
            <a:avLst/>
          </a:prstGeom>
        </p:spPr>
      </p:pic>
      <p:sp>
        <p:nvSpPr>
          <p:cNvPr id="2" name="Title 1"/>
          <p:cNvSpPr>
            <a:spLocks noGrp="1"/>
          </p:cNvSpPr>
          <p:nvPr>
            <p:ph type="ctrTitle"/>
          </p:nvPr>
        </p:nvSpPr>
        <p:spPr>
          <a:xfrm>
            <a:off x="608013" y="685801"/>
            <a:ext cx="3962400" cy="4724399"/>
          </a:xfrm>
        </p:spPr>
        <p:txBody>
          <a:bodyPr>
            <a:normAutofit/>
          </a:bodyPr>
          <a:lstStyle>
            <a:lvl1pPr>
              <a:defRPr sz="4800">
                <a:solidFill>
                  <a:srgbClr val="1F1F1F"/>
                </a:solidFill>
                <a:latin typeface="Proxima Nova A" panose="02000506030000020004" pitchFamily="50" charset="0"/>
              </a:defRPr>
            </a:lvl1pPr>
          </a:lstStyle>
          <a:p>
            <a:r>
              <a:rPr lang="en-US" dirty="0"/>
              <a:t>Click to edit Master title style</a:t>
            </a:r>
            <a:endParaRPr dirty="0"/>
          </a:p>
        </p:txBody>
      </p:sp>
      <p:sp>
        <p:nvSpPr>
          <p:cNvPr id="3" name="Subtitle 2"/>
          <p:cNvSpPr>
            <a:spLocks noGrp="1"/>
          </p:cNvSpPr>
          <p:nvPr>
            <p:ph type="subTitle" idx="1"/>
          </p:nvPr>
        </p:nvSpPr>
        <p:spPr>
          <a:xfrm>
            <a:off x="608013" y="5410200"/>
            <a:ext cx="3962400" cy="762000"/>
          </a:xfrm>
        </p:spPr>
        <p:txBody>
          <a:bodyPr>
            <a:normAutofit/>
          </a:bodyPr>
          <a:lstStyle>
            <a:lvl1pPr marL="0" indent="0" algn="l">
              <a:spcBef>
                <a:spcPts val="0"/>
              </a:spcBef>
              <a:buNone/>
              <a:defRPr sz="2400">
                <a:solidFill>
                  <a:srgbClr val="333333"/>
                </a:solidFill>
                <a:latin typeface="Adobe Garamond Pro" panose="020205020605060204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8" name="Date Placeholder 7"/>
          <p:cNvSpPr>
            <a:spLocks noGrp="1"/>
          </p:cNvSpPr>
          <p:nvPr>
            <p:ph type="dt" sz="half" idx="10"/>
          </p:nvPr>
        </p:nvSpPr>
        <p:spPr/>
        <p:txBody>
          <a:bodyPr/>
          <a:lstStyle>
            <a:lvl1pPr>
              <a:defRPr/>
            </a:lvl1pPr>
          </a:lstStyle>
          <a:p>
            <a:r>
              <a:rPr lang="en-US" dirty="0"/>
              <a:t>9/28/2017</a:t>
            </a:r>
          </a:p>
        </p:txBody>
      </p:sp>
      <p:sp>
        <p:nvSpPr>
          <p:cNvPr id="9" name="Footer Placeholder 8"/>
          <p:cNvSpPr>
            <a:spLocks noGrp="1"/>
          </p:cNvSpPr>
          <p:nvPr>
            <p:ph type="ftr" sz="quarter" idx="11"/>
          </p:nvPr>
        </p:nvSpPr>
        <p:spPr/>
        <p:txBody>
          <a:bodyPr/>
          <a:lstStyle>
            <a:lvl1pPr>
              <a:defRPr/>
            </a:lvl1pPr>
          </a:lstStyle>
          <a:p>
            <a:r>
              <a:rPr lang="en-US" dirty="0"/>
              <a:t>THE W SOURCE™</a:t>
            </a:r>
          </a:p>
        </p:txBody>
      </p:sp>
      <p:sp>
        <p:nvSpPr>
          <p:cNvPr id="10" name="Slide Number Placeholder 9"/>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2734839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3333"/>
                </a:solidFill>
                <a:latin typeface="Proxima Nova A" panose="02000506030000020004" pitchFamily="50" charset="0"/>
              </a:defRPr>
            </a:lvl1pPr>
          </a:lstStyle>
          <a:p>
            <a:r>
              <a:rPr lang="en-US" dirty="0"/>
              <a:t>Click to edit Master title style</a:t>
            </a:r>
            <a:endParaRPr dirty="0"/>
          </a:p>
        </p:txBody>
      </p:sp>
      <p:sp>
        <p:nvSpPr>
          <p:cNvPr id="3" name="Vertical Text Placeholder 2"/>
          <p:cNvSpPr>
            <a:spLocks noGrp="1"/>
          </p:cNvSpPr>
          <p:nvPr>
            <p:ph type="body" orient="vert" idx="1"/>
          </p:nvPr>
        </p:nvSpPr>
        <p:spPr/>
        <p:txBody>
          <a:bodyPr vert="eaVert"/>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vl6pPr>
              <a:defRPr/>
            </a:lvl6pPr>
            <a:lvl7pPr>
              <a:defRPr/>
            </a:lvl7pPr>
            <a:lvl8pPr>
              <a:defRPr baseline="0"/>
            </a:lvl8pPr>
            <a:lvl9pPr>
              <a:defRPr baseline="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81C93FC7-9D1A-468B-98DB-D1E8D74418D9}" type="datetimeFigureOut">
              <a:rPr lang="en-US"/>
              <a:t>5/1/2018</a:t>
            </a:fld>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21762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2" y="685800"/>
            <a:ext cx="1295401" cy="5486400"/>
          </a:xfrm>
        </p:spPr>
        <p:txBody>
          <a:bodyPr vert="eaVert"/>
          <a:lstStyle>
            <a:lvl1pPr>
              <a:defRPr>
                <a:solidFill>
                  <a:srgbClr val="333333"/>
                </a:solidFill>
                <a:latin typeface="Proxima Nova A" panose="02000506030000020004" pitchFamily="50" charset="0"/>
              </a:defRPr>
            </a:lvl1pPr>
          </a:lstStyle>
          <a:p>
            <a:r>
              <a:rPr lang="en-US" dirty="0"/>
              <a:t>Click to edit Master title style</a:t>
            </a:r>
            <a:endParaRPr dirty="0"/>
          </a:p>
        </p:txBody>
      </p:sp>
      <p:sp>
        <p:nvSpPr>
          <p:cNvPr id="3" name="Vertical Text Placeholder 2"/>
          <p:cNvSpPr>
            <a:spLocks noGrp="1"/>
          </p:cNvSpPr>
          <p:nvPr>
            <p:ph type="body" orient="vert" idx="1"/>
          </p:nvPr>
        </p:nvSpPr>
        <p:spPr>
          <a:xfrm>
            <a:off x="608012" y="685800"/>
            <a:ext cx="9474253" cy="5486400"/>
          </a:xfrm>
        </p:spPr>
        <p:txBody>
          <a:bodyPr vert="eaVert"/>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vl6pPr>
              <a:defRPr/>
            </a:lvl6pPr>
            <a:lvl7pPr>
              <a:defRPr/>
            </a:lvl7pPr>
            <a:lvl8pPr>
              <a:defRPr baseline="0"/>
            </a:lvl8pPr>
            <a:lvl9pPr>
              <a:defRPr baseline="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81C93FC7-9D1A-468B-98DB-D1E8D74418D9}" type="datetimeFigureOut">
              <a:rPr lang="en-US"/>
              <a:t>5/1/2018</a:t>
            </a:fld>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85005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636812"/>
            <a:ext cx="10971372" cy="1066800"/>
          </a:xfrm>
        </p:spPr>
        <p:txBody>
          <a:bodyPr/>
          <a:lstStyle>
            <a:lvl1pPr>
              <a:defRPr>
                <a:solidFill>
                  <a:srgbClr val="333333"/>
                </a:solidFill>
                <a:latin typeface="Proxima Nova A" panose="02000506030000020004" pitchFamily="50" charset="0"/>
              </a:defRPr>
            </a:lvl1pPr>
          </a:lstStyle>
          <a:p>
            <a:r>
              <a:rPr lang="en-US" dirty="0"/>
              <a:t>Click to edit Master title style</a:t>
            </a:r>
            <a:endParaRPr dirty="0"/>
          </a:p>
        </p:txBody>
      </p:sp>
      <p:sp>
        <p:nvSpPr>
          <p:cNvPr id="3" name="Content Placeholder 2"/>
          <p:cNvSpPr>
            <a:spLocks noGrp="1"/>
          </p:cNvSpPr>
          <p:nvPr>
            <p:ph idx="1"/>
          </p:nvPr>
        </p:nvSpPr>
        <p:spPr>
          <a:xfrm>
            <a:off x="607853" y="1934482"/>
            <a:ext cx="10287000" cy="4190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atin typeface="Proxima Nova A" panose="02000506030000020004" pitchFamily="50" charset="0"/>
              </a:defRPr>
            </a:lvl1pPr>
          </a:lstStyle>
          <a:p>
            <a:fld id="{81C93FC7-9D1A-468B-98DB-D1E8D74418D9}" type="datetimeFigureOut">
              <a:rPr lang="en-US" smtClean="0"/>
              <a:pPr/>
              <a:t>5/1/2018</a:t>
            </a:fld>
            <a:endParaRPr lang="en-US" dirty="0"/>
          </a:p>
        </p:txBody>
      </p:sp>
      <p:sp>
        <p:nvSpPr>
          <p:cNvPr id="5" name="Footer Placeholder 4"/>
          <p:cNvSpPr>
            <a:spLocks noGrp="1"/>
          </p:cNvSpPr>
          <p:nvPr>
            <p:ph type="ftr" sz="quarter" idx="11"/>
          </p:nvPr>
        </p:nvSpPr>
        <p:spPr/>
        <p:txBody>
          <a:bodyPr/>
          <a:lstStyle>
            <a:lvl1pPr>
              <a:defRPr>
                <a:latin typeface="Proxima Nova A" panose="02000506030000020004" pitchFamily="50" charset="0"/>
              </a:defRPr>
            </a:lvl1pPr>
          </a:lstStyle>
          <a:p>
            <a:r>
              <a:rPr lang="en-US"/>
              <a:t>THE W SOURCE™</a:t>
            </a:r>
            <a:endParaRPr lang="en-US" dirty="0"/>
          </a:p>
        </p:txBody>
      </p:sp>
      <p:sp>
        <p:nvSpPr>
          <p:cNvPr id="6" name="Slide Number Placeholder 5"/>
          <p:cNvSpPr>
            <a:spLocks noGrp="1"/>
          </p:cNvSpPr>
          <p:nvPr>
            <p:ph type="sldNum" sz="quarter" idx="12"/>
          </p:nvPr>
        </p:nvSpPr>
        <p:spPr/>
        <p:txBody>
          <a:bodyPr/>
          <a:lstStyle>
            <a:lvl1pPr>
              <a:defRPr>
                <a:latin typeface="Proxima Nova A" panose="02000506030000020004" pitchFamily="50" charset="0"/>
              </a:defRPr>
            </a:lvl1pPr>
          </a:lstStyle>
          <a:p>
            <a:fld id="{A3F31473-23EB-4724-8B59-FE6D21D89FA4}" type="slidenum">
              <a:rPr lang="en-US" smtClean="0"/>
              <a:pPr/>
              <a:t>‹#›</a:t>
            </a:fld>
            <a:endParaRPr lang="en-US"/>
          </a:p>
        </p:txBody>
      </p:sp>
    </p:spTree>
    <p:extLst>
      <p:ext uri="{BB962C8B-B14F-4D97-AF65-F5344CB8AC3E}">
        <p14:creationId xmlns:p14="http://schemas.microsoft.com/office/powerpoint/2010/main" val="313786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90800"/>
            <a:ext cx="8229599" cy="2819400"/>
          </a:xfrm>
        </p:spPr>
        <p:txBody>
          <a:bodyPr anchor="b">
            <a:normAutofit/>
          </a:bodyPr>
          <a:lstStyle>
            <a:lvl1pPr algn="l">
              <a:defRPr sz="4800" b="0" cap="none" baseline="0">
                <a:solidFill>
                  <a:srgbClr val="333333"/>
                </a:solidFill>
                <a:latin typeface="Proxima Nova A" panose="02000506030000020004" pitchFamily="50" charset="0"/>
              </a:defRPr>
            </a:lvl1pPr>
          </a:lstStyle>
          <a:p>
            <a:r>
              <a:rPr lang="en-US" dirty="0"/>
              <a:t>Click to edit Master title style</a:t>
            </a:r>
            <a:endParaRPr dirty="0"/>
          </a:p>
        </p:txBody>
      </p:sp>
      <p:sp>
        <p:nvSpPr>
          <p:cNvPr id="3" name="Text Placeholder 2"/>
          <p:cNvSpPr>
            <a:spLocks noGrp="1"/>
          </p:cNvSpPr>
          <p:nvPr>
            <p:ph type="body" idx="1"/>
          </p:nvPr>
        </p:nvSpPr>
        <p:spPr>
          <a:xfrm>
            <a:off x="606425" y="5410200"/>
            <a:ext cx="8231187" cy="762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7" name="Date Placeholder 6"/>
          <p:cNvSpPr>
            <a:spLocks noGrp="1"/>
          </p:cNvSpPr>
          <p:nvPr>
            <p:ph type="dt" sz="half" idx="10"/>
          </p:nvPr>
        </p:nvSpPr>
        <p:spPr/>
        <p:txBody>
          <a:bodyPr/>
          <a:lstStyle/>
          <a:p>
            <a:fld id="{81C93FC7-9D1A-468B-98DB-D1E8D74418D9}" type="datetimeFigureOut">
              <a:rPr lang="en-US"/>
              <a:pPr/>
              <a:t>5/1/2018</a:t>
            </a:fld>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9" name="Slide Number Placeholder 8"/>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32251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3333"/>
                </a:solidFill>
                <a:latin typeface="Proxima Nova A" panose="02000506030000020004" pitchFamily="50" charset="0"/>
              </a:defRPr>
            </a:lvl1pPr>
          </a:lstStyle>
          <a:p>
            <a:r>
              <a:rPr lang="en-US" dirty="0"/>
              <a:t>Click to edit Master title style</a:t>
            </a:r>
            <a:endParaRPr dirty="0"/>
          </a:p>
        </p:txBody>
      </p:sp>
      <p:sp>
        <p:nvSpPr>
          <p:cNvPr id="3" name="Content Placeholder 2"/>
          <p:cNvSpPr>
            <a:spLocks noGrp="1"/>
          </p:cNvSpPr>
          <p:nvPr>
            <p:ph sz="half" idx="1"/>
          </p:nvPr>
        </p:nvSpPr>
        <p:spPr>
          <a:xfrm>
            <a:off x="580639" y="1931308"/>
            <a:ext cx="5029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51614" y="1981200"/>
            <a:ext cx="5029199"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1C93FC7-9D1A-468B-98DB-D1E8D74418D9}" type="datetimeFigureOut">
              <a:rPr lang="en-US"/>
              <a:t>5/1/2018</a:t>
            </a:fld>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89701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3333"/>
                </a:solidFill>
                <a:latin typeface="Proxima Nova A" panose="02000506030000020004" pitchFamily="50" charset="0"/>
              </a:defRPr>
            </a:lvl1pPr>
          </a:lstStyle>
          <a:p>
            <a:r>
              <a:rPr lang="en-US" dirty="0"/>
              <a:t>Click to edit Master title style</a:t>
            </a:r>
            <a:endParaRPr dirty="0"/>
          </a:p>
        </p:txBody>
      </p:sp>
      <p:sp>
        <p:nvSpPr>
          <p:cNvPr id="3" name="Text Placeholder 2"/>
          <p:cNvSpPr>
            <a:spLocks noGrp="1"/>
          </p:cNvSpPr>
          <p:nvPr>
            <p:ph type="body" idx="1"/>
          </p:nvPr>
        </p:nvSpPr>
        <p:spPr>
          <a:xfrm>
            <a:off x="609441" y="1889125"/>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18739" y="29718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551613" y="19050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50025" y="29718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81C93FC7-9D1A-468B-98DB-D1E8D74418D9}" type="datetimeFigureOut">
              <a:rPr lang="en-US"/>
              <a:t>5/1/2018</a:t>
            </a:fld>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9" name="Slide Number Placeholder 8"/>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51309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3333"/>
                </a:solidFill>
                <a:latin typeface="Proxima Nova A" panose="02000506030000020004" pitchFamily="50" charset="0"/>
              </a:defRPr>
            </a:lvl1pPr>
          </a:lstStyle>
          <a:p>
            <a:r>
              <a:rPr lang="en-US" dirty="0"/>
              <a:t>Click to edit Master title style</a:t>
            </a:r>
            <a:endParaRPr dirty="0"/>
          </a:p>
        </p:txBody>
      </p:sp>
      <p:sp>
        <p:nvSpPr>
          <p:cNvPr id="3" name="Date Placeholder 2"/>
          <p:cNvSpPr>
            <a:spLocks noGrp="1"/>
          </p:cNvSpPr>
          <p:nvPr>
            <p:ph type="dt" sz="half" idx="10"/>
          </p:nvPr>
        </p:nvSpPr>
        <p:spPr/>
        <p:txBody>
          <a:bodyPr/>
          <a:lstStyle/>
          <a:p>
            <a:fld id="{81C93FC7-9D1A-468B-98DB-D1E8D74418D9}" type="datetimeFigureOut">
              <a:rPr lang="en-US"/>
              <a:t>5/1/2018</a:t>
            </a:fld>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5" name="Slide Number Placeholder 4"/>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13442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93FC7-9D1A-468B-98DB-D1E8D74418D9}" type="datetimeFigureOut">
              <a:rPr lang="en-US"/>
              <a:t>5/1/2018</a:t>
            </a:fld>
            <a:endParaRPr dirty="0"/>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4" name="Slide Number Placeholder 3"/>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191031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724400"/>
          </a:xfrm>
        </p:spPr>
        <p:txBody>
          <a:bodyPr anchor="b">
            <a:noAutofit/>
          </a:bodyPr>
          <a:lstStyle>
            <a:lvl1pPr algn="l">
              <a:defRPr sz="3600" b="0">
                <a:solidFill>
                  <a:srgbClr val="333333"/>
                </a:solidFill>
                <a:latin typeface="Proxima Nova A" panose="02000506030000020004" pitchFamily="50" charset="0"/>
              </a:defRPr>
            </a:lvl1pPr>
          </a:lstStyle>
          <a:p>
            <a:r>
              <a:rPr lang="en-US" dirty="0"/>
              <a:t>Click to edit Master title style</a:t>
            </a:r>
            <a:endParaRPr dirty="0"/>
          </a:p>
        </p:txBody>
      </p:sp>
      <p:sp>
        <p:nvSpPr>
          <p:cNvPr id="3" name="Content Placeholder 2"/>
          <p:cNvSpPr>
            <a:spLocks noGrp="1"/>
          </p:cNvSpPr>
          <p:nvPr>
            <p:ph idx="1"/>
          </p:nvPr>
        </p:nvSpPr>
        <p:spPr>
          <a:xfrm>
            <a:off x="4875212" y="685800"/>
            <a:ext cx="6704171" cy="5486400"/>
          </a:xfrm>
        </p:spPr>
        <p:txBody>
          <a:bodyPr>
            <a:normAutofit/>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C93FC7-9D1A-468B-98DB-D1E8D74418D9}" type="datetimeFigureOut">
              <a:rPr lang="en-US"/>
              <a:t>5/1/2018</a:t>
            </a:fld>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223472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724400"/>
          </a:xfrm>
        </p:spPr>
        <p:txBody>
          <a:bodyPr anchor="b">
            <a:normAutofit/>
          </a:bodyPr>
          <a:lstStyle>
            <a:lvl1pPr algn="l">
              <a:defRPr sz="3600" b="0">
                <a:solidFill>
                  <a:srgbClr val="333333"/>
                </a:solidFill>
                <a:latin typeface="Proxima Nova A" panose="02000506030000020004" pitchFamily="50" charset="0"/>
              </a:defRPr>
            </a:lvl1pPr>
          </a:lstStyle>
          <a:p>
            <a:r>
              <a:rPr lang="en-US" dirty="0"/>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4875213" y="685800"/>
            <a:ext cx="6705600" cy="5486400"/>
          </a:xfrm>
          <a:ln w="63500">
            <a:solidFill>
              <a:schemeClr val="bg1"/>
            </a:solidFill>
            <a:miter lim="800000"/>
          </a:ln>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solidFill>
                  <a:srgbClr val="33333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1C93FC7-9D1A-468B-98DB-D1E8D74418D9}" type="datetimeFigureOut">
              <a:rPr lang="en-US"/>
              <a:t>5/1/2018</a:t>
            </a:fld>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35204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5A3AC">
                <a:alpha val="25000"/>
              </a:srgbClr>
            </a:gs>
            <a:gs pos="52000">
              <a:schemeClr val="bg2">
                <a:lumMod val="25000"/>
                <a:lumOff val="75000"/>
                <a:alpha val="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680357"/>
            <a:ext cx="10971372" cy="1066800"/>
          </a:xfrm>
          <a:prstGeom prst="rect">
            <a:avLst/>
          </a:prstGeom>
        </p:spPr>
        <p:txBody>
          <a:bodyPr vert="horz" lIns="91440" tIns="45720" rIns="91440" bIns="45720" rtlCol="0" anchor="b">
            <a:normAutofit/>
          </a:bodyPr>
          <a:lstStyle/>
          <a:p>
            <a:r>
              <a:rPr lang="en-US" dirty="0"/>
              <a:t>Click to edit Master title style</a:t>
            </a:r>
            <a:endParaRPr dirty="0"/>
          </a:p>
        </p:txBody>
      </p:sp>
      <p:sp>
        <p:nvSpPr>
          <p:cNvPr id="3" name="Text Placeholder 2"/>
          <p:cNvSpPr>
            <a:spLocks noGrp="1"/>
          </p:cNvSpPr>
          <p:nvPr>
            <p:ph type="body" idx="1"/>
          </p:nvPr>
        </p:nvSpPr>
        <p:spPr>
          <a:xfrm>
            <a:off x="1292384" y="1934482"/>
            <a:ext cx="10287000" cy="419099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2">
                    <a:lumMod val="65000"/>
                    <a:lumOff val="35000"/>
                  </a:schemeClr>
                </a:solidFill>
                <a:latin typeface="Proxima Nova A" panose="02000506030000020004" pitchFamily="50" charset="0"/>
              </a:defRPr>
            </a:lvl1pPr>
          </a:lstStyle>
          <a:p>
            <a:r>
              <a:rPr lang="en-US" dirty="0"/>
              <a:t>9/28/2017</a:t>
            </a:r>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2">
                    <a:lumMod val="65000"/>
                    <a:lumOff val="35000"/>
                  </a:schemeClr>
                </a:solidFill>
                <a:latin typeface="Proxima Nova A" panose="02000506030000020004" pitchFamily="50" charset="0"/>
              </a:defRPr>
            </a:lvl1pPr>
          </a:lstStyle>
          <a:p>
            <a:r>
              <a:rPr lang="en-US" dirty="0"/>
              <a:t>THE W SOURCE™</a:t>
            </a:r>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2">
                    <a:lumMod val="65000"/>
                    <a:lumOff val="35000"/>
                  </a:schemeClr>
                </a:solidFill>
                <a:latin typeface="Proxima Nova A" panose="02000506030000020004" pitchFamily="50" charset="0"/>
              </a:defRPr>
            </a:lvl1pPr>
          </a:lstStyle>
          <a:p>
            <a:fld id="{A3F31473-23EB-4724-8B59-FE6D21D89FA4}" type="slidenum">
              <a:rPr lang="en-US" smtClean="0"/>
              <a:pPr/>
              <a:t>‹#›</a:t>
            </a:fld>
            <a:endParaRPr lang="en-US" dirty="0"/>
          </a:p>
        </p:txBody>
      </p:sp>
    </p:spTree>
    <p:extLst>
      <p:ext uri="{BB962C8B-B14F-4D97-AF65-F5344CB8AC3E}">
        <p14:creationId xmlns:p14="http://schemas.microsoft.com/office/powerpoint/2010/main" val="34492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Adobe Garamond Pro" panose="02020502060506020403" pitchFamily="18" charset="0"/>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Adobe Garamond Pro" panose="02020502060506020403" pitchFamily="18" charset="0"/>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Adobe Garamond Pro" panose="02020502060506020403" pitchFamily="18" charset="0"/>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Adobe Garamond Pro" panose="02020502060506020403" pitchFamily="18" charset="0"/>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Adobe Garamond Pro" panose="02020502060506020403" pitchFamily="18" charset="0"/>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thewsource.com/"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Info@TheWSource.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a:t>THE W SOURCE™ LAUNCH</a:t>
            </a:r>
            <a:br>
              <a:rPr lang="en-US" sz="3600" b="1" dirty="0"/>
            </a:br>
            <a:r>
              <a:rPr lang="en-US" sz="2000" b="1" dirty="0"/>
              <a:t>[Launch Date]</a:t>
            </a:r>
            <a:endParaRPr lang="en-US" sz="3600" b="1" dirty="0"/>
          </a:p>
        </p:txBody>
      </p:sp>
      <p:sp>
        <p:nvSpPr>
          <p:cNvPr id="3" name="Subtitle 2"/>
          <p:cNvSpPr>
            <a:spLocks noGrp="1"/>
          </p:cNvSpPr>
          <p:nvPr>
            <p:ph type="subTitle" idx="1"/>
          </p:nvPr>
        </p:nvSpPr>
        <p:spPr/>
        <p:txBody>
          <a:bodyPr>
            <a:normAutofit/>
          </a:bodyPr>
          <a:lstStyle/>
          <a:p>
            <a:r>
              <a:rPr lang="en-US" dirty="0">
                <a:solidFill>
                  <a:srgbClr val="15A3AC"/>
                </a:solidFill>
              </a:rPr>
              <a:t>[Location] Chapter</a:t>
            </a:r>
          </a:p>
        </p:txBody>
      </p:sp>
    </p:spTree>
    <p:extLst>
      <p:ext uri="{BB962C8B-B14F-4D97-AF65-F5344CB8AC3E}">
        <p14:creationId xmlns:p14="http://schemas.microsoft.com/office/powerpoint/2010/main" val="34408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9EAD5-493C-42A5-BBE0-E187F9945627}"/>
              </a:ext>
            </a:extLst>
          </p:cNvPr>
          <p:cNvSpPr>
            <a:spLocks noGrp="1"/>
          </p:cNvSpPr>
          <p:nvPr>
            <p:ph type="title"/>
          </p:nvPr>
        </p:nvSpPr>
        <p:spPr/>
        <p:txBody>
          <a:bodyPr/>
          <a:lstStyle/>
          <a:p>
            <a:r>
              <a:rPr lang="en-US" dirty="0"/>
              <a:t>THE W SOURCE™ REACH</a:t>
            </a:r>
          </a:p>
        </p:txBody>
      </p:sp>
      <p:sp>
        <p:nvSpPr>
          <p:cNvPr id="3" name="Content Placeholder 2">
            <a:extLst>
              <a:ext uri="{FF2B5EF4-FFF2-40B4-BE49-F238E27FC236}">
                <a16:creationId xmlns:a16="http://schemas.microsoft.com/office/drawing/2014/main" id="{9F052D9E-9D6A-416D-9BA6-B062E4C99A66}"/>
              </a:ext>
            </a:extLst>
          </p:cNvPr>
          <p:cNvSpPr>
            <a:spLocks noGrp="1"/>
          </p:cNvSpPr>
          <p:nvPr>
            <p:ph idx="1"/>
          </p:nvPr>
        </p:nvSpPr>
        <p:spPr>
          <a:xfrm>
            <a:off x="607853" y="1934482"/>
            <a:ext cx="6477159" cy="4847318"/>
          </a:xfrm>
        </p:spPr>
        <p:txBody>
          <a:bodyPr>
            <a:normAutofit/>
          </a:bodyPr>
          <a:lstStyle/>
          <a:p>
            <a:r>
              <a:rPr lang="en-US" dirty="0"/>
              <a:t>Chapters Opening Across the Nation</a:t>
            </a:r>
          </a:p>
          <a:p>
            <a:r>
              <a:rPr lang="en-US" dirty="0"/>
              <a:t>Chapter-to-Chapter Networking</a:t>
            </a:r>
          </a:p>
          <a:p>
            <a:pPr lvl="1"/>
            <a:r>
              <a:rPr lang="en-US" dirty="0"/>
              <a:t>Know that you have a trusted and vetted professional network</a:t>
            </a:r>
          </a:p>
          <a:p>
            <a:r>
              <a:rPr lang="en-US" dirty="0"/>
              <a:t>More to Come!</a:t>
            </a:r>
          </a:p>
          <a:p>
            <a:pPr lvl="1"/>
            <a:endParaRPr lang="en-US" dirty="0"/>
          </a:p>
          <a:p>
            <a:pPr lvl="1"/>
            <a:endParaRPr lang="en-US" dirty="0"/>
          </a:p>
        </p:txBody>
      </p:sp>
      <p:pic>
        <p:nvPicPr>
          <p:cNvPr id="4106" name="Picture 10" descr="Image result for women professionals">
            <a:extLst>
              <a:ext uri="{FF2B5EF4-FFF2-40B4-BE49-F238E27FC236}">
                <a16:creationId xmlns:a16="http://schemas.microsoft.com/office/drawing/2014/main" id="{D0EBF737-9F9E-4B4D-B9D3-D80D75F58F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2612" y="2133600"/>
            <a:ext cx="4112743"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1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585F-C3D6-4E53-82E0-F4620CF492C1}"/>
              </a:ext>
            </a:extLst>
          </p:cNvPr>
          <p:cNvSpPr>
            <a:spLocks noGrp="1"/>
          </p:cNvSpPr>
          <p:nvPr>
            <p:ph type="title"/>
          </p:nvPr>
        </p:nvSpPr>
        <p:spPr/>
        <p:txBody>
          <a:bodyPr/>
          <a:lstStyle/>
          <a:p>
            <a:r>
              <a:rPr lang="en-US" dirty="0"/>
              <a:t>THE W SOURCE™ UNVEILING!</a:t>
            </a:r>
          </a:p>
        </p:txBody>
      </p:sp>
      <p:pic>
        <p:nvPicPr>
          <p:cNvPr id="4" name="Picture 3">
            <a:extLst>
              <a:ext uri="{FF2B5EF4-FFF2-40B4-BE49-F238E27FC236}">
                <a16:creationId xmlns:a16="http://schemas.microsoft.com/office/drawing/2014/main" id="{C54FA7AE-6DB7-41B3-8830-70DA3D977D35}"/>
              </a:ext>
            </a:extLst>
          </p:cNvPr>
          <p:cNvPicPr>
            <a:picLocks noChangeAspect="1"/>
          </p:cNvPicPr>
          <p:nvPr/>
        </p:nvPicPr>
        <p:blipFill rotWithShape="1">
          <a:blip r:embed="rId3"/>
          <a:srcRect t="9286" r="1112" b="4445"/>
          <a:stretch/>
        </p:blipFill>
        <p:spPr>
          <a:xfrm>
            <a:off x="760412" y="1828800"/>
            <a:ext cx="5966051" cy="41637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2B61289C-2941-4709-94F6-FA7843424E7A}"/>
              </a:ext>
            </a:extLst>
          </p:cNvPr>
          <p:cNvPicPr>
            <a:picLocks noChangeAspect="1"/>
          </p:cNvPicPr>
          <p:nvPr/>
        </p:nvPicPr>
        <p:blipFill rotWithShape="1">
          <a:blip r:embed="rId4"/>
          <a:srcRect l="222" t="9286" r="1112" b="11508"/>
          <a:stretch/>
        </p:blipFill>
        <p:spPr>
          <a:xfrm>
            <a:off x="5256212" y="2286000"/>
            <a:ext cx="6478399" cy="4160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4">
            <a:extLst>
              <a:ext uri="{FF2B5EF4-FFF2-40B4-BE49-F238E27FC236}">
                <a16:creationId xmlns:a16="http://schemas.microsoft.com/office/drawing/2014/main" id="{41067E11-072B-4AF1-80A4-A5F4FBEB7693}"/>
              </a:ext>
            </a:extLst>
          </p:cNvPr>
          <p:cNvSpPr txBox="1">
            <a:spLocks/>
          </p:cNvSpPr>
          <p:nvPr/>
        </p:nvSpPr>
        <p:spPr>
          <a:xfrm>
            <a:off x="760412" y="6248400"/>
            <a:ext cx="4887527" cy="609600"/>
          </a:xfrm>
          <a:prstGeom prst="rect">
            <a:avLst/>
          </a:prstGeom>
        </p:spPr>
        <p:txBody>
          <a:bodyPr/>
          <a:lst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Adobe Garamond Pro" panose="02020502060506020403" pitchFamily="18" charset="0"/>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Adobe Garamond Pro" panose="02020502060506020403" pitchFamily="18" charset="0"/>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Adobe Garamond Pro" panose="02020502060506020403" pitchFamily="18" charset="0"/>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Adobe Garamond Pro" panose="02020502060506020403" pitchFamily="18" charset="0"/>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Adobe Garamond Pro" panose="02020502060506020403" pitchFamily="18" charset="0"/>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2000" dirty="0">
                <a:solidFill>
                  <a:srgbClr val="5DBFC5"/>
                </a:solidFill>
                <a:hlinkClick r:id="rId5"/>
              </a:rPr>
              <a:t>Click here to view website.</a:t>
            </a:r>
            <a:endParaRPr lang="en-US" sz="2000" dirty="0">
              <a:solidFill>
                <a:srgbClr val="5DBFC5"/>
              </a:solidFill>
            </a:endParaRPr>
          </a:p>
        </p:txBody>
      </p:sp>
    </p:spTree>
    <p:extLst>
      <p:ext uri="{BB962C8B-B14F-4D97-AF65-F5344CB8AC3E}">
        <p14:creationId xmlns:p14="http://schemas.microsoft.com/office/powerpoint/2010/main" val="27484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6B5C-AC35-4811-BE6F-FB582F9F5661}"/>
              </a:ext>
            </a:extLst>
          </p:cNvPr>
          <p:cNvSpPr>
            <a:spLocks noGrp="1"/>
          </p:cNvSpPr>
          <p:nvPr>
            <p:ph type="title"/>
          </p:nvPr>
        </p:nvSpPr>
        <p:spPr/>
        <p:txBody>
          <a:bodyPr/>
          <a:lstStyle/>
          <a:p>
            <a:r>
              <a:rPr lang="en-US" dirty="0"/>
              <a:t>NEXT STEPS</a:t>
            </a:r>
          </a:p>
        </p:txBody>
      </p:sp>
      <p:sp>
        <p:nvSpPr>
          <p:cNvPr id="4" name="Text Placeholder 3">
            <a:extLst>
              <a:ext uri="{FF2B5EF4-FFF2-40B4-BE49-F238E27FC236}">
                <a16:creationId xmlns:a16="http://schemas.microsoft.com/office/drawing/2014/main" id="{DE462A19-FB6A-40A2-B97F-B7057763D44C}"/>
              </a:ext>
            </a:extLst>
          </p:cNvPr>
          <p:cNvSpPr>
            <a:spLocks noGrp="1"/>
          </p:cNvSpPr>
          <p:nvPr>
            <p:ph type="body" idx="1"/>
          </p:nvPr>
        </p:nvSpPr>
        <p:spPr>
          <a:xfrm>
            <a:off x="609441" y="1889124"/>
            <a:ext cx="6094571" cy="2378076"/>
          </a:xfrm>
        </p:spPr>
        <p:txBody>
          <a:bodyPr>
            <a:normAutofit/>
          </a:bodyPr>
          <a:lstStyle/>
          <a:p>
            <a:r>
              <a:rPr lang="en-US" dirty="0"/>
              <a:t>Submit:</a:t>
            </a:r>
          </a:p>
          <a:p>
            <a:r>
              <a:rPr lang="en-US" dirty="0"/>
              <a:t>1. Member Application</a:t>
            </a:r>
          </a:p>
          <a:p>
            <a:r>
              <a:rPr lang="en-US" dirty="0"/>
              <a:t>2. Payment</a:t>
            </a:r>
          </a:p>
          <a:p>
            <a:r>
              <a:rPr lang="en-US" dirty="0"/>
              <a:t>3. Biography</a:t>
            </a:r>
          </a:p>
        </p:txBody>
      </p:sp>
      <p:pic>
        <p:nvPicPr>
          <p:cNvPr id="8" name="Picture 7">
            <a:extLst>
              <a:ext uri="{FF2B5EF4-FFF2-40B4-BE49-F238E27FC236}">
                <a16:creationId xmlns:a16="http://schemas.microsoft.com/office/drawing/2014/main" id="{97622773-8C0C-4CF3-AE3D-6AB33B29E367}"/>
              </a:ext>
            </a:extLst>
          </p:cNvPr>
          <p:cNvPicPr>
            <a:picLocks noChangeAspect="1"/>
          </p:cNvPicPr>
          <p:nvPr/>
        </p:nvPicPr>
        <p:blipFill rotWithShape="1">
          <a:blip r:embed="rId3"/>
          <a:srcRect l="10918" t="8889" r="14722" b="1111"/>
          <a:stretch/>
        </p:blipFill>
        <p:spPr>
          <a:xfrm>
            <a:off x="6932612" y="1524000"/>
            <a:ext cx="4800601" cy="464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5876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585F-C3D6-4E53-82E0-F4620CF492C1}"/>
              </a:ext>
            </a:extLst>
          </p:cNvPr>
          <p:cNvSpPr>
            <a:spLocks noGrp="1"/>
          </p:cNvSpPr>
          <p:nvPr>
            <p:ph type="title"/>
          </p:nvPr>
        </p:nvSpPr>
        <p:spPr>
          <a:xfrm>
            <a:off x="609441" y="636812"/>
            <a:ext cx="10971372" cy="506188"/>
          </a:xfrm>
        </p:spPr>
        <p:txBody>
          <a:bodyPr>
            <a:normAutofit fontScale="90000"/>
          </a:bodyPr>
          <a:lstStyle/>
          <a:p>
            <a:r>
              <a:rPr lang="en-US" dirty="0"/>
              <a:t>THE W SOURCE™ VALUE PROPOSITION</a:t>
            </a:r>
          </a:p>
        </p:txBody>
      </p:sp>
      <p:pic>
        <p:nvPicPr>
          <p:cNvPr id="7" name="Picture 6">
            <a:extLst>
              <a:ext uri="{FF2B5EF4-FFF2-40B4-BE49-F238E27FC236}">
                <a16:creationId xmlns:a16="http://schemas.microsoft.com/office/drawing/2014/main" id="{2A54082E-69D1-49B1-9911-74C21703A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012" y="1295400"/>
            <a:ext cx="4174597" cy="5417416"/>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AB92620D-76F8-4F35-933D-7A622DF51AF1}"/>
              </a:ext>
            </a:extLst>
          </p:cNvPr>
          <p:cNvPicPr>
            <a:picLocks noChangeAspect="1"/>
          </p:cNvPicPr>
          <p:nvPr/>
        </p:nvPicPr>
        <p:blipFill rotWithShape="1">
          <a:blip r:embed="rId4"/>
          <a:srcRect b="42719"/>
          <a:stretch/>
        </p:blipFill>
        <p:spPr>
          <a:xfrm>
            <a:off x="6399212" y="1981200"/>
            <a:ext cx="4384630" cy="3276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4643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585F-C3D6-4E53-82E0-F4620CF492C1}"/>
              </a:ext>
            </a:extLst>
          </p:cNvPr>
          <p:cNvSpPr>
            <a:spLocks noGrp="1"/>
          </p:cNvSpPr>
          <p:nvPr>
            <p:ph type="title"/>
          </p:nvPr>
        </p:nvSpPr>
        <p:spPr/>
        <p:txBody>
          <a:bodyPr>
            <a:normAutofit/>
          </a:bodyPr>
          <a:lstStyle/>
          <a:p>
            <a:r>
              <a:rPr lang="en-US" dirty="0"/>
              <a:t>THE W SOURCE™ VALUE PROPOSITION</a:t>
            </a:r>
          </a:p>
        </p:txBody>
      </p:sp>
      <p:sp>
        <p:nvSpPr>
          <p:cNvPr id="3" name="Content Placeholder 2">
            <a:extLst>
              <a:ext uri="{FF2B5EF4-FFF2-40B4-BE49-F238E27FC236}">
                <a16:creationId xmlns:a16="http://schemas.microsoft.com/office/drawing/2014/main" id="{1D2CB84A-11AA-4C1A-97F6-E439CD379757}"/>
              </a:ext>
            </a:extLst>
          </p:cNvPr>
          <p:cNvSpPr>
            <a:spLocks noGrp="1"/>
          </p:cNvSpPr>
          <p:nvPr>
            <p:ph idx="1"/>
          </p:nvPr>
        </p:nvSpPr>
        <p:spPr/>
        <p:txBody>
          <a:bodyPr/>
          <a:lstStyle/>
          <a:p>
            <a:r>
              <a:rPr lang="en-US" dirty="0"/>
              <a:t>Who is Your Target Market?</a:t>
            </a:r>
          </a:p>
          <a:p>
            <a:r>
              <a:rPr lang="en-US" dirty="0"/>
              <a:t>What Sets You Apart?</a:t>
            </a:r>
          </a:p>
          <a:p>
            <a:r>
              <a:rPr lang="en-US" dirty="0"/>
              <a:t>What Problem Do You Solve?</a:t>
            </a:r>
          </a:p>
          <a:p>
            <a:r>
              <a:rPr lang="en-US" dirty="0"/>
              <a:t>How Do You Solve the Problem?</a:t>
            </a:r>
          </a:p>
          <a:p>
            <a:r>
              <a:rPr lang="en-US" dirty="0"/>
              <a:t>What Drives You In Your Work?</a:t>
            </a:r>
          </a:p>
          <a:p>
            <a:r>
              <a:rPr lang="en-US" dirty="0"/>
              <a:t>Put It All Together</a:t>
            </a:r>
          </a:p>
        </p:txBody>
      </p:sp>
      <p:sp>
        <p:nvSpPr>
          <p:cNvPr id="5" name="Text Placeholder 4">
            <a:extLst>
              <a:ext uri="{FF2B5EF4-FFF2-40B4-BE49-F238E27FC236}">
                <a16:creationId xmlns:a16="http://schemas.microsoft.com/office/drawing/2014/main" id="{545127DA-A3E5-451D-A9B4-F8C5EE71971D}"/>
              </a:ext>
            </a:extLst>
          </p:cNvPr>
          <p:cNvSpPr txBox="1">
            <a:spLocks/>
          </p:cNvSpPr>
          <p:nvPr/>
        </p:nvSpPr>
        <p:spPr>
          <a:xfrm>
            <a:off x="609440" y="2182052"/>
            <a:ext cx="10742771" cy="2695122"/>
          </a:xfrm>
          <a:prstGeom prst="rect">
            <a:avLst/>
          </a:prstGeom>
        </p:spPr>
        <p:txBody>
          <a:bodyPr>
            <a:normAutofit/>
          </a:bodyPr>
          <a:lst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Adobe Garamond Pro" panose="02020502060506020403" pitchFamily="18" charset="0"/>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Adobe Garamond Pro" panose="02020502060506020403" pitchFamily="18" charset="0"/>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Adobe Garamond Pro" panose="02020502060506020403" pitchFamily="18" charset="0"/>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Adobe Garamond Pro" panose="02020502060506020403" pitchFamily="18" charset="0"/>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Adobe Garamond Pro" panose="02020502060506020403" pitchFamily="18" charset="0"/>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a:lstStyle>
          <a:p>
            <a:endParaRPr lang="en-US" sz="2000" dirty="0"/>
          </a:p>
          <a:p>
            <a:endParaRPr lang="en-US" sz="2100" dirty="0"/>
          </a:p>
        </p:txBody>
      </p:sp>
    </p:spTree>
    <p:extLst>
      <p:ext uri="{BB962C8B-B14F-4D97-AF65-F5344CB8AC3E}">
        <p14:creationId xmlns:p14="http://schemas.microsoft.com/office/powerpoint/2010/main" val="308044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B72AD-311A-4DF9-A490-562DB54FE213}"/>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86DD88A0-7C2F-441A-B4A4-87AA1B7EE439}"/>
              </a:ext>
            </a:extLst>
          </p:cNvPr>
          <p:cNvSpPr>
            <a:spLocks noGrp="1"/>
          </p:cNvSpPr>
          <p:nvPr>
            <p:ph idx="1"/>
          </p:nvPr>
        </p:nvSpPr>
        <p:spPr/>
        <p:txBody>
          <a:bodyPr/>
          <a:lstStyle/>
          <a:p>
            <a:pPr marL="0" indent="0" algn="ctr">
              <a:buNone/>
            </a:pPr>
            <a:endParaRPr lang="en-US" dirty="0"/>
          </a:p>
          <a:p>
            <a:pPr marL="0" indent="0" algn="ctr">
              <a:buNone/>
            </a:pPr>
            <a:r>
              <a:rPr lang="en-US" dirty="0"/>
              <a:t>Please feel free to reach out to us with any questions at:</a:t>
            </a:r>
          </a:p>
          <a:p>
            <a:pPr marL="0" indent="0" algn="ctr">
              <a:buNone/>
            </a:pPr>
            <a:endParaRPr lang="en-US" sz="1100" dirty="0"/>
          </a:p>
          <a:p>
            <a:pPr marL="0" indent="0" algn="ctr">
              <a:buNone/>
            </a:pPr>
            <a:r>
              <a:rPr lang="en-US" dirty="0"/>
              <a:t>1-833-W-SOURCE </a:t>
            </a:r>
          </a:p>
          <a:p>
            <a:pPr marL="0" indent="0" algn="ctr">
              <a:buNone/>
            </a:pPr>
            <a:r>
              <a:rPr lang="en-US" dirty="0">
                <a:solidFill>
                  <a:srgbClr val="15A3AC"/>
                </a:solidFill>
                <a:hlinkClick r:id="rId2"/>
              </a:rPr>
              <a:t>Info@TheWSource.com</a:t>
            </a:r>
            <a:r>
              <a:rPr lang="en-US" dirty="0">
                <a:solidFill>
                  <a:srgbClr val="15A3AC"/>
                </a:solidFill>
              </a:rPr>
              <a:t> </a:t>
            </a:r>
          </a:p>
          <a:p>
            <a:pPr marL="0" indent="0" algn="ctr">
              <a:buNone/>
            </a:pPr>
            <a:r>
              <a:rPr lang="en-US" dirty="0"/>
              <a:t>www.TheWSource.com</a:t>
            </a:r>
          </a:p>
        </p:txBody>
      </p:sp>
    </p:spTree>
    <p:extLst>
      <p:ext uri="{BB962C8B-B14F-4D97-AF65-F5344CB8AC3E}">
        <p14:creationId xmlns:p14="http://schemas.microsoft.com/office/powerpoint/2010/main" val="310785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1D86-0356-4D4A-BC57-3B7E35ACE113}"/>
              </a:ext>
            </a:extLst>
          </p:cNvPr>
          <p:cNvSpPr>
            <a:spLocks noGrp="1"/>
          </p:cNvSpPr>
          <p:nvPr>
            <p:ph type="title"/>
          </p:nvPr>
        </p:nvSpPr>
        <p:spPr/>
        <p:txBody>
          <a:bodyPr/>
          <a:lstStyle/>
          <a:p>
            <a:r>
              <a:rPr lang="en-US" dirty="0"/>
              <a:t>INTRODUCTIONS</a:t>
            </a:r>
          </a:p>
        </p:txBody>
      </p:sp>
      <p:sp>
        <p:nvSpPr>
          <p:cNvPr id="4" name="Text Placeholder 3">
            <a:extLst>
              <a:ext uri="{FF2B5EF4-FFF2-40B4-BE49-F238E27FC236}">
                <a16:creationId xmlns:a16="http://schemas.microsoft.com/office/drawing/2014/main" id="{91C19AC3-2C1D-4EE3-B009-6144113FD0EB}"/>
              </a:ext>
            </a:extLst>
          </p:cNvPr>
          <p:cNvSpPr>
            <a:spLocks noGrp="1"/>
          </p:cNvSpPr>
          <p:nvPr>
            <p:ph type="body" idx="1"/>
          </p:nvPr>
        </p:nvSpPr>
        <p:spPr>
          <a:xfrm>
            <a:off x="609442" y="1790700"/>
            <a:ext cx="7247550" cy="1562100"/>
          </a:xfrm>
        </p:spPr>
        <p:txBody>
          <a:bodyPr>
            <a:noAutofit/>
          </a:bodyPr>
          <a:lstStyle/>
          <a:p>
            <a:r>
              <a:rPr lang="en-US" sz="2400" b="1" dirty="0"/>
              <a:t>[Name of Member]</a:t>
            </a:r>
          </a:p>
          <a:p>
            <a:r>
              <a:rPr lang="en-US" sz="2400" b="1" dirty="0"/>
              <a:t>[Title] | The W Source™ Member</a:t>
            </a:r>
          </a:p>
          <a:p>
            <a:endParaRPr lang="en-US" sz="2400" b="1" dirty="0"/>
          </a:p>
        </p:txBody>
      </p:sp>
      <p:pic>
        <p:nvPicPr>
          <p:cNvPr id="6" name="Picture 5">
            <a:extLst>
              <a:ext uri="{FF2B5EF4-FFF2-40B4-BE49-F238E27FC236}">
                <a16:creationId xmlns:a16="http://schemas.microsoft.com/office/drawing/2014/main" id="{A30A7F1E-6735-484C-A756-A75511530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158" y="1747157"/>
            <a:ext cx="2680008" cy="2806700"/>
          </a:xfrm>
          <a:prstGeom prst="rect">
            <a:avLst/>
          </a:prstGeom>
        </p:spPr>
      </p:pic>
      <p:sp>
        <p:nvSpPr>
          <p:cNvPr id="5" name="Text Placeholder 3">
            <a:extLst>
              <a:ext uri="{FF2B5EF4-FFF2-40B4-BE49-F238E27FC236}">
                <a16:creationId xmlns:a16="http://schemas.microsoft.com/office/drawing/2014/main" id="{36E83F16-FF3F-4A65-9B22-C1C3272D12A5}"/>
              </a:ext>
            </a:extLst>
          </p:cNvPr>
          <p:cNvSpPr txBox="1">
            <a:spLocks/>
          </p:cNvSpPr>
          <p:nvPr/>
        </p:nvSpPr>
        <p:spPr>
          <a:xfrm>
            <a:off x="573986" y="3009900"/>
            <a:ext cx="6955525" cy="8382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3200" b="0" kern="1200">
                <a:solidFill>
                  <a:schemeClr val="tx1"/>
                </a:solidFill>
                <a:latin typeface="Adobe Garamond Pro" panose="02020502060506020403" pitchFamily="18" charset="0"/>
                <a:ea typeface="+mn-ea"/>
                <a:cs typeface="+mn-cs"/>
              </a:defRPr>
            </a:lvl1pPr>
            <a:lvl2pPr marL="457200" indent="0" algn="l" defTabSz="914400" rtl="0" eaLnBrk="1" latinLnBrk="0" hangingPunct="1">
              <a:lnSpc>
                <a:spcPct val="90000"/>
              </a:lnSpc>
              <a:spcBef>
                <a:spcPts val="600"/>
              </a:spcBef>
              <a:buSzPct val="80000"/>
              <a:buFont typeface="Corbel" pitchFamily="34" charset="0"/>
              <a:buNone/>
              <a:defRPr sz="2000" b="1" kern="1200">
                <a:solidFill>
                  <a:schemeClr val="tx1"/>
                </a:solidFill>
                <a:latin typeface="Adobe Garamond Pro" panose="02020502060506020403" pitchFamily="18" charset="0"/>
                <a:ea typeface="+mn-ea"/>
                <a:cs typeface="+mn-cs"/>
              </a:defRPr>
            </a:lvl2pPr>
            <a:lvl3pPr marL="914400" indent="0" algn="l" defTabSz="914400" rtl="0" eaLnBrk="1" latinLnBrk="0" hangingPunct="1">
              <a:lnSpc>
                <a:spcPct val="90000"/>
              </a:lnSpc>
              <a:spcBef>
                <a:spcPts val="600"/>
              </a:spcBef>
              <a:buClr>
                <a:schemeClr val="tx1"/>
              </a:buClr>
              <a:buSzPct val="80000"/>
              <a:buFont typeface="Arial" pitchFamily="34" charset="0"/>
              <a:buNone/>
              <a:defRPr sz="1800" b="1" kern="1200">
                <a:solidFill>
                  <a:schemeClr val="tx1"/>
                </a:solidFill>
                <a:latin typeface="Adobe Garamond Pro" panose="02020502060506020403" pitchFamily="18" charset="0"/>
                <a:ea typeface="+mn-ea"/>
                <a:cs typeface="+mn-cs"/>
              </a:defRPr>
            </a:lvl3pPr>
            <a:lvl4pPr marL="1371600" indent="0" algn="l" defTabSz="914400" rtl="0" eaLnBrk="1" latinLnBrk="0" hangingPunct="1">
              <a:lnSpc>
                <a:spcPct val="90000"/>
              </a:lnSpc>
              <a:spcBef>
                <a:spcPts val="600"/>
              </a:spcBef>
              <a:buFont typeface="Corbel" pitchFamily="34" charset="0"/>
              <a:buNone/>
              <a:defRPr sz="1600" b="1" kern="1200">
                <a:solidFill>
                  <a:schemeClr val="tx1"/>
                </a:solidFill>
                <a:latin typeface="Adobe Garamond Pro" panose="02020502060506020403" pitchFamily="18" charset="0"/>
                <a:ea typeface="+mn-ea"/>
                <a:cs typeface="+mn-cs"/>
              </a:defRPr>
            </a:lvl4pPr>
            <a:lvl5pPr marL="1828800" indent="0" algn="l" defTabSz="914400" rtl="0" eaLnBrk="1" latinLnBrk="0" hangingPunct="1">
              <a:lnSpc>
                <a:spcPct val="90000"/>
              </a:lnSpc>
              <a:spcBef>
                <a:spcPts val="600"/>
              </a:spcBef>
              <a:buClr>
                <a:schemeClr val="tx1"/>
              </a:buClr>
              <a:buSzPct val="80000"/>
              <a:buFont typeface="Arial" pitchFamily="34" charset="0"/>
              <a:buNone/>
              <a:defRPr sz="1600" b="1" kern="1200">
                <a:solidFill>
                  <a:schemeClr val="tx1"/>
                </a:solidFill>
                <a:latin typeface="Adobe Garamond Pro" panose="02020502060506020403" pitchFamily="18" charset="0"/>
                <a:ea typeface="+mn-ea"/>
                <a:cs typeface="+mn-cs"/>
              </a:defRPr>
            </a:lvl5pPr>
            <a:lvl6pPr marL="2286000" indent="0" algn="l" defTabSz="914400" rtl="0" eaLnBrk="1" latinLnBrk="0" hangingPunct="1">
              <a:lnSpc>
                <a:spcPct val="90000"/>
              </a:lnSpc>
              <a:spcBef>
                <a:spcPts val="600"/>
              </a:spcBef>
              <a:buFont typeface="Corbel" pitchFamily="34" charset="0"/>
              <a:buNone/>
              <a:defRPr sz="1600" b="1" kern="1200" baseline="0">
                <a:solidFill>
                  <a:schemeClr val="tx1"/>
                </a:solidFill>
                <a:latin typeface="+mn-lt"/>
                <a:ea typeface="+mn-ea"/>
                <a:cs typeface="+mn-cs"/>
              </a:defRPr>
            </a:lvl6pPr>
            <a:lvl7pPr marL="2743200" indent="0" algn="l" defTabSz="914400" rtl="0" eaLnBrk="1" latinLnBrk="0" hangingPunct="1">
              <a:lnSpc>
                <a:spcPct val="90000"/>
              </a:lnSpc>
              <a:spcBef>
                <a:spcPts val="600"/>
              </a:spcBef>
              <a:buSzPct val="80000"/>
              <a:buFont typeface="Arial" pitchFamily="34" charset="0"/>
              <a:buNone/>
              <a:defRPr sz="1600" b="1" kern="1200" baseline="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Corbel"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90000"/>
              </a:lnSpc>
              <a:spcBef>
                <a:spcPts val="600"/>
              </a:spcBef>
              <a:buSzPct val="80000"/>
              <a:buFont typeface="Arial" pitchFamily="34" charset="0"/>
              <a:buNone/>
              <a:defRPr sz="1600" b="1" kern="1200">
                <a:solidFill>
                  <a:schemeClr val="tx1"/>
                </a:solidFill>
                <a:latin typeface="+mn-lt"/>
                <a:ea typeface="+mn-ea"/>
                <a:cs typeface="+mn-cs"/>
              </a:defRPr>
            </a:lvl9pPr>
          </a:lstStyle>
          <a:p>
            <a:pPr marL="342900" indent="-342900">
              <a:buFont typeface="Arial" pitchFamily="34" charset="0"/>
              <a:buChar char="•"/>
            </a:pPr>
            <a:r>
              <a:rPr lang="en-US" sz="2400" dirty="0"/>
              <a:t>[Include background/biography here.]</a:t>
            </a:r>
            <a:endParaRPr lang="en-US" sz="4000" dirty="0"/>
          </a:p>
        </p:txBody>
      </p:sp>
    </p:spTree>
    <p:extLst>
      <p:ext uri="{BB962C8B-B14F-4D97-AF65-F5344CB8AC3E}">
        <p14:creationId xmlns:p14="http://schemas.microsoft.com/office/powerpoint/2010/main" val="130215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1D86-0356-4D4A-BC57-3B7E35ACE113}"/>
              </a:ext>
            </a:extLst>
          </p:cNvPr>
          <p:cNvSpPr>
            <a:spLocks noGrp="1"/>
          </p:cNvSpPr>
          <p:nvPr>
            <p:ph type="title"/>
          </p:nvPr>
        </p:nvSpPr>
        <p:spPr/>
        <p:txBody>
          <a:bodyPr/>
          <a:lstStyle/>
          <a:p>
            <a:r>
              <a:rPr lang="en-US" dirty="0"/>
              <a:t>INTRODUCTIONS</a:t>
            </a:r>
          </a:p>
        </p:txBody>
      </p:sp>
      <p:sp>
        <p:nvSpPr>
          <p:cNvPr id="4" name="Text Placeholder 3">
            <a:extLst>
              <a:ext uri="{FF2B5EF4-FFF2-40B4-BE49-F238E27FC236}">
                <a16:creationId xmlns:a16="http://schemas.microsoft.com/office/drawing/2014/main" id="{91C19AC3-2C1D-4EE3-B009-6144113FD0EB}"/>
              </a:ext>
            </a:extLst>
          </p:cNvPr>
          <p:cNvSpPr>
            <a:spLocks noGrp="1"/>
          </p:cNvSpPr>
          <p:nvPr>
            <p:ph type="body" idx="1"/>
          </p:nvPr>
        </p:nvSpPr>
        <p:spPr>
          <a:xfrm>
            <a:off x="609442" y="1790700"/>
            <a:ext cx="7247550" cy="1562100"/>
          </a:xfrm>
        </p:spPr>
        <p:txBody>
          <a:bodyPr>
            <a:noAutofit/>
          </a:bodyPr>
          <a:lstStyle/>
          <a:p>
            <a:r>
              <a:rPr lang="en-US" sz="2400" b="1" dirty="0"/>
              <a:t>[Chapter Leader Name]</a:t>
            </a:r>
          </a:p>
          <a:p>
            <a:r>
              <a:rPr lang="en-US" sz="2400" b="1" dirty="0"/>
              <a:t>[Location] Group Leader</a:t>
            </a:r>
          </a:p>
          <a:p>
            <a:endParaRPr lang="en-US" sz="2400" b="1" dirty="0"/>
          </a:p>
        </p:txBody>
      </p:sp>
      <p:pic>
        <p:nvPicPr>
          <p:cNvPr id="6" name="Picture 5">
            <a:extLst>
              <a:ext uri="{FF2B5EF4-FFF2-40B4-BE49-F238E27FC236}">
                <a16:creationId xmlns:a16="http://schemas.microsoft.com/office/drawing/2014/main" id="{A30A7F1E-6735-484C-A756-A75511530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158" y="1747157"/>
            <a:ext cx="2680008" cy="2806700"/>
          </a:xfrm>
          <a:prstGeom prst="rect">
            <a:avLst/>
          </a:prstGeom>
        </p:spPr>
      </p:pic>
      <p:sp>
        <p:nvSpPr>
          <p:cNvPr id="5" name="Text Placeholder 3">
            <a:extLst>
              <a:ext uri="{FF2B5EF4-FFF2-40B4-BE49-F238E27FC236}">
                <a16:creationId xmlns:a16="http://schemas.microsoft.com/office/drawing/2014/main" id="{36E83F16-FF3F-4A65-9B22-C1C3272D12A5}"/>
              </a:ext>
            </a:extLst>
          </p:cNvPr>
          <p:cNvSpPr txBox="1">
            <a:spLocks/>
          </p:cNvSpPr>
          <p:nvPr/>
        </p:nvSpPr>
        <p:spPr>
          <a:xfrm>
            <a:off x="573986" y="3009900"/>
            <a:ext cx="6955525" cy="8382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3200" b="0" kern="1200">
                <a:solidFill>
                  <a:schemeClr val="tx1"/>
                </a:solidFill>
                <a:latin typeface="Adobe Garamond Pro" panose="02020502060506020403" pitchFamily="18" charset="0"/>
                <a:ea typeface="+mn-ea"/>
                <a:cs typeface="+mn-cs"/>
              </a:defRPr>
            </a:lvl1pPr>
            <a:lvl2pPr marL="457200" indent="0" algn="l" defTabSz="914400" rtl="0" eaLnBrk="1" latinLnBrk="0" hangingPunct="1">
              <a:lnSpc>
                <a:spcPct val="90000"/>
              </a:lnSpc>
              <a:spcBef>
                <a:spcPts val="600"/>
              </a:spcBef>
              <a:buSzPct val="80000"/>
              <a:buFont typeface="Corbel" pitchFamily="34" charset="0"/>
              <a:buNone/>
              <a:defRPr sz="2000" b="1" kern="1200">
                <a:solidFill>
                  <a:schemeClr val="tx1"/>
                </a:solidFill>
                <a:latin typeface="Adobe Garamond Pro" panose="02020502060506020403" pitchFamily="18" charset="0"/>
                <a:ea typeface="+mn-ea"/>
                <a:cs typeface="+mn-cs"/>
              </a:defRPr>
            </a:lvl2pPr>
            <a:lvl3pPr marL="914400" indent="0" algn="l" defTabSz="914400" rtl="0" eaLnBrk="1" latinLnBrk="0" hangingPunct="1">
              <a:lnSpc>
                <a:spcPct val="90000"/>
              </a:lnSpc>
              <a:spcBef>
                <a:spcPts val="600"/>
              </a:spcBef>
              <a:buClr>
                <a:schemeClr val="tx1"/>
              </a:buClr>
              <a:buSzPct val="80000"/>
              <a:buFont typeface="Arial" pitchFamily="34" charset="0"/>
              <a:buNone/>
              <a:defRPr sz="1800" b="1" kern="1200">
                <a:solidFill>
                  <a:schemeClr val="tx1"/>
                </a:solidFill>
                <a:latin typeface="Adobe Garamond Pro" panose="02020502060506020403" pitchFamily="18" charset="0"/>
                <a:ea typeface="+mn-ea"/>
                <a:cs typeface="+mn-cs"/>
              </a:defRPr>
            </a:lvl3pPr>
            <a:lvl4pPr marL="1371600" indent="0" algn="l" defTabSz="914400" rtl="0" eaLnBrk="1" latinLnBrk="0" hangingPunct="1">
              <a:lnSpc>
                <a:spcPct val="90000"/>
              </a:lnSpc>
              <a:spcBef>
                <a:spcPts val="600"/>
              </a:spcBef>
              <a:buFont typeface="Corbel" pitchFamily="34" charset="0"/>
              <a:buNone/>
              <a:defRPr sz="1600" b="1" kern="1200">
                <a:solidFill>
                  <a:schemeClr val="tx1"/>
                </a:solidFill>
                <a:latin typeface="Adobe Garamond Pro" panose="02020502060506020403" pitchFamily="18" charset="0"/>
                <a:ea typeface="+mn-ea"/>
                <a:cs typeface="+mn-cs"/>
              </a:defRPr>
            </a:lvl4pPr>
            <a:lvl5pPr marL="1828800" indent="0" algn="l" defTabSz="914400" rtl="0" eaLnBrk="1" latinLnBrk="0" hangingPunct="1">
              <a:lnSpc>
                <a:spcPct val="90000"/>
              </a:lnSpc>
              <a:spcBef>
                <a:spcPts val="600"/>
              </a:spcBef>
              <a:buClr>
                <a:schemeClr val="tx1"/>
              </a:buClr>
              <a:buSzPct val="80000"/>
              <a:buFont typeface="Arial" pitchFamily="34" charset="0"/>
              <a:buNone/>
              <a:defRPr sz="1600" b="1" kern="1200">
                <a:solidFill>
                  <a:schemeClr val="tx1"/>
                </a:solidFill>
                <a:latin typeface="Adobe Garamond Pro" panose="02020502060506020403" pitchFamily="18" charset="0"/>
                <a:ea typeface="+mn-ea"/>
                <a:cs typeface="+mn-cs"/>
              </a:defRPr>
            </a:lvl5pPr>
            <a:lvl6pPr marL="2286000" indent="0" algn="l" defTabSz="914400" rtl="0" eaLnBrk="1" latinLnBrk="0" hangingPunct="1">
              <a:lnSpc>
                <a:spcPct val="90000"/>
              </a:lnSpc>
              <a:spcBef>
                <a:spcPts val="600"/>
              </a:spcBef>
              <a:buFont typeface="Corbel" pitchFamily="34" charset="0"/>
              <a:buNone/>
              <a:defRPr sz="1600" b="1" kern="1200" baseline="0">
                <a:solidFill>
                  <a:schemeClr val="tx1"/>
                </a:solidFill>
                <a:latin typeface="+mn-lt"/>
                <a:ea typeface="+mn-ea"/>
                <a:cs typeface="+mn-cs"/>
              </a:defRPr>
            </a:lvl6pPr>
            <a:lvl7pPr marL="2743200" indent="0" algn="l" defTabSz="914400" rtl="0" eaLnBrk="1" latinLnBrk="0" hangingPunct="1">
              <a:lnSpc>
                <a:spcPct val="90000"/>
              </a:lnSpc>
              <a:spcBef>
                <a:spcPts val="600"/>
              </a:spcBef>
              <a:buSzPct val="80000"/>
              <a:buFont typeface="Arial" pitchFamily="34" charset="0"/>
              <a:buNone/>
              <a:defRPr sz="1600" b="1" kern="1200" baseline="0">
                <a:solidFill>
                  <a:schemeClr val="tx1"/>
                </a:solidFill>
                <a:latin typeface="+mn-lt"/>
                <a:ea typeface="+mn-ea"/>
                <a:cs typeface="+mn-cs"/>
              </a:defRPr>
            </a:lvl7pPr>
            <a:lvl8pPr marL="3200400" indent="0" algn="l" defTabSz="914400" rtl="0" eaLnBrk="1" latinLnBrk="0" hangingPunct="1">
              <a:lnSpc>
                <a:spcPct val="90000"/>
              </a:lnSpc>
              <a:spcBef>
                <a:spcPts val="600"/>
              </a:spcBef>
              <a:buFont typeface="Corbel"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90000"/>
              </a:lnSpc>
              <a:spcBef>
                <a:spcPts val="600"/>
              </a:spcBef>
              <a:buSzPct val="80000"/>
              <a:buFont typeface="Arial" pitchFamily="34" charset="0"/>
              <a:buNone/>
              <a:defRPr sz="1600" b="1" kern="1200">
                <a:solidFill>
                  <a:schemeClr val="tx1"/>
                </a:solidFill>
                <a:latin typeface="+mn-lt"/>
                <a:ea typeface="+mn-ea"/>
                <a:cs typeface="+mn-cs"/>
              </a:defRPr>
            </a:lvl9pPr>
          </a:lstStyle>
          <a:p>
            <a:pPr marL="342900" indent="-342900">
              <a:buFont typeface="Arial" pitchFamily="34" charset="0"/>
              <a:buChar char="•"/>
            </a:pPr>
            <a:r>
              <a:rPr lang="en-US" sz="2400" dirty="0"/>
              <a:t>[Include background/biography here.]</a:t>
            </a:r>
            <a:endParaRPr lang="en-US" sz="4000" dirty="0"/>
          </a:p>
        </p:txBody>
      </p:sp>
    </p:spTree>
    <p:extLst>
      <p:ext uri="{BB962C8B-B14F-4D97-AF65-F5344CB8AC3E}">
        <p14:creationId xmlns:p14="http://schemas.microsoft.com/office/powerpoint/2010/main" val="286793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5C9E89-5250-4DB9-BABA-D70D93C0F784}"/>
              </a:ext>
            </a:extLst>
          </p:cNvPr>
          <p:cNvSpPr>
            <a:spLocks noGrp="1"/>
          </p:cNvSpPr>
          <p:nvPr>
            <p:ph type="title"/>
          </p:nvPr>
        </p:nvSpPr>
        <p:spPr/>
        <p:txBody>
          <a:bodyPr/>
          <a:lstStyle/>
          <a:p>
            <a:r>
              <a:rPr lang="en-US" dirty="0"/>
              <a:t>TODAY’S AGENDA</a:t>
            </a:r>
          </a:p>
        </p:txBody>
      </p:sp>
      <p:sp>
        <p:nvSpPr>
          <p:cNvPr id="8" name="Content Placeholder 7">
            <a:extLst>
              <a:ext uri="{FF2B5EF4-FFF2-40B4-BE49-F238E27FC236}">
                <a16:creationId xmlns:a16="http://schemas.microsoft.com/office/drawing/2014/main" id="{60C8D88A-FBF6-41F0-B886-D8F86BED8655}"/>
              </a:ext>
            </a:extLst>
          </p:cNvPr>
          <p:cNvSpPr>
            <a:spLocks noGrp="1"/>
          </p:cNvSpPr>
          <p:nvPr>
            <p:ph idx="1"/>
          </p:nvPr>
        </p:nvSpPr>
        <p:spPr/>
        <p:txBody>
          <a:bodyPr/>
          <a:lstStyle/>
          <a:p>
            <a:r>
              <a:rPr lang="en-US" dirty="0"/>
              <a:t>Introduction to The W Source™</a:t>
            </a:r>
          </a:p>
          <a:p>
            <a:pPr lvl="1"/>
            <a:r>
              <a:rPr lang="en-US" dirty="0"/>
              <a:t>Our Story</a:t>
            </a:r>
          </a:p>
          <a:p>
            <a:pPr lvl="1"/>
            <a:r>
              <a:rPr lang="en-US" dirty="0"/>
              <a:t>Who We Are</a:t>
            </a:r>
          </a:p>
          <a:p>
            <a:pPr lvl="1"/>
            <a:r>
              <a:rPr lang="en-US" dirty="0"/>
              <a:t>How Do We Connect and Grow</a:t>
            </a:r>
          </a:p>
          <a:p>
            <a:pPr lvl="1"/>
            <a:r>
              <a:rPr lang="en-US" dirty="0"/>
              <a:t>The W Source™ Reach</a:t>
            </a:r>
          </a:p>
          <a:p>
            <a:pPr marL="330200" lvl="1" indent="0">
              <a:buNone/>
            </a:pPr>
            <a:endParaRPr lang="en-US" dirty="0"/>
          </a:p>
          <a:p>
            <a:r>
              <a:rPr lang="en-US" dirty="0"/>
              <a:t>The Power of Your Network</a:t>
            </a:r>
          </a:p>
        </p:txBody>
      </p:sp>
      <p:pic>
        <p:nvPicPr>
          <p:cNvPr id="1026" name="Picture 2" descr="Related image">
            <a:extLst>
              <a:ext uri="{FF2B5EF4-FFF2-40B4-BE49-F238E27FC236}">
                <a16:creationId xmlns:a16="http://schemas.microsoft.com/office/drawing/2014/main" id="{CE815270-B00A-4C7E-B548-DF6C9D4618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812" y="1703612"/>
            <a:ext cx="4419600" cy="294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71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34F8A-CDFB-45E7-A34E-C6EF8EA29D06}"/>
              </a:ext>
            </a:extLst>
          </p:cNvPr>
          <p:cNvSpPr>
            <a:spLocks noGrp="1"/>
          </p:cNvSpPr>
          <p:nvPr>
            <p:ph type="title"/>
          </p:nvPr>
        </p:nvSpPr>
        <p:spPr/>
        <p:txBody>
          <a:bodyPr/>
          <a:lstStyle/>
          <a:p>
            <a:r>
              <a:rPr lang="en-US" dirty="0"/>
              <a:t>OUR STORY</a:t>
            </a:r>
          </a:p>
        </p:txBody>
      </p:sp>
      <p:sp>
        <p:nvSpPr>
          <p:cNvPr id="3" name="Content Placeholder 2">
            <a:extLst>
              <a:ext uri="{FF2B5EF4-FFF2-40B4-BE49-F238E27FC236}">
                <a16:creationId xmlns:a16="http://schemas.microsoft.com/office/drawing/2014/main" id="{E4770D58-D84C-4EAD-A815-C6B8C75FF5EC}"/>
              </a:ext>
            </a:extLst>
          </p:cNvPr>
          <p:cNvSpPr>
            <a:spLocks noGrp="1"/>
          </p:cNvSpPr>
          <p:nvPr>
            <p:ph idx="1"/>
          </p:nvPr>
        </p:nvSpPr>
        <p:spPr>
          <a:xfrm>
            <a:off x="607853" y="1703612"/>
            <a:ext cx="7239159" cy="4421869"/>
          </a:xfrm>
        </p:spPr>
        <p:txBody>
          <a:bodyPr>
            <a:normAutofit fontScale="92500" lnSpcReduction="20000"/>
          </a:bodyPr>
          <a:lstStyle/>
          <a:p>
            <a:r>
              <a:rPr lang="en-US" dirty="0"/>
              <a:t>Women work more, and network less than their male counterparts</a:t>
            </a:r>
            <a:r>
              <a:rPr lang="en-US" sz="2400" baseline="30000" dirty="0"/>
              <a:t>1</a:t>
            </a:r>
            <a:endParaRPr lang="en-US" baseline="30000" dirty="0"/>
          </a:p>
          <a:p>
            <a:r>
              <a:rPr lang="en-US" dirty="0"/>
              <a:t>Women statistically have weaker networks than men</a:t>
            </a:r>
            <a:r>
              <a:rPr lang="en-US" sz="2400" baseline="30000" dirty="0"/>
              <a:t>2</a:t>
            </a:r>
            <a:r>
              <a:rPr lang="en-US" dirty="0"/>
              <a:t>.</a:t>
            </a:r>
          </a:p>
          <a:p>
            <a:pPr lvl="1"/>
            <a:r>
              <a:rPr lang="en-US" dirty="0"/>
              <a:t>We’re 5x’s more likely to state we have difficulty networking with senior staff</a:t>
            </a:r>
          </a:p>
          <a:p>
            <a:pPr lvl="1"/>
            <a:r>
              <a:rPr lang="en-US" dirty="0"/>
              <a:t>41% of us say that exclusion from informal networks is a barrier to our advancement</a:t>
            </a:r>
          </a:p>
          <a:p>
            <a:r>
              <a:rPr lang="en-US" dirty="0"/>
              <a:t>Why is the network weaker?</a:t>
            </a:r>
          </a:p>
          <a:p>
            <a:pPr lvl="1"/>
            <a:r>
              <a:rPr lang="en-US" dirty="0"/>
              <a:t>Men are 2x’s more likely to use to use a position of seniority to gain access</a:t>
            </a:r>
          </a:p>
          <a:p>
            <a:pPr lvl="1"/>
            <a:r>
              <a:rPr lang="en-US" dirty="0"/>
              <a:t>Women fear a backlash when acting outside gender stereotypes by being assertive.</a:t>
            </a:r>
          </a:p>
        </p:txBody>
      </p:sp>
      <p:sp>
        <p:nvSpPr>
          <p:cNvPr id="5" name="TextBox 4">
            <a:extLst>
              <a:ext uri="{FF2B5EF4-FFF2-40B4-BE49-F238E27FC236}">
                <a16:creationId xmlns:a16="http://schemas.microsoft.com/office/drawing/2014/main" id="{E5657530-63AD-4C8A-8FEF-1A69CAFBC145}"/>
              </a:ext>
            </a:extLst>
          </p:cNvPr>
          <p:cNvSpPr txBox="1"/>
          <p:nvPr/>
        </p:nvSpPr>
        <p:spPr>
          <a:xfrm>
            <a:off x="2589053" y="6125481"/>
            <a:ext cx="6324600" cy="523220"/>
          </a:xfrm>
          <a:prstGeom prst="rect">
            <a:avLst/>
          </a:prstGeom>
          <a:noFill/>
        </p:spPr>
        <p:txBody>
          <a:bodyPr wrap="square" rtlCol="0">
            <a:spAutoFit/>
          </a:bodyPr>
          <a:lstStyle/>
          <a:p>
            <a:pPr algn="ctr"/>
            <a:r>
              <a:rPr lang="en-US" sz="1400" dirty="0"/>
              <a:t>1. http://fortune.com/2014/11/12/why-women-should-do-less-and-network-more//</a:t>
            </a:r>
          </a:p>
          <a:p>
            <a:pPr algn="ctr"/>
            <a:r>
              <a:rPr lang="en-US" sz="1400" dirty="0"/>
              <a:t>2. https://www.personalboardroom.com/the-network-deficits-of-women/</a:t>
            </a:r>
          </a:p>
        </p:txBody>
      </p:sp>
      <p:pic>
        <p:nvPicPr>
          <p:cNvPr id="2054" name="Picture 6" descr="Image result for women men networking">
            <a:extLst>
              <a:ext uri="{FF2B5EF4-FFF2-40B4-BE49-F238E27FC236}">
                <a16:creationId xmlns:a16="http://schemas.microsoft.com/office/drawing/2014/main" id="{60B0966B-C4B0-4893-BB62-D58B141200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4212" y="1703612"/>
            <a:ext cx="3096988" cy="3096988"/>
          </a:xfrm>
          <a:prstGeom prst="rect">
            <a:avLst/>
          </a:prstGeom>
          <a:solidFill>
            <a:schemeClr val="tx1">
              <a:lumMod val="20000"/>
              <a:lumOff val="80000"/>
            </a:schemeClr>
          </a:solidFill>
        </p:spPr>
      </p:pic>
    </p:spTree>
    <p:extLst>
      <p:ext uri="{BB962C8B-B14F-4D97-AF65-F5344CB8AC3E}">
        <p14:creationId xmlns:p14="http://schemas.microsoft.com/office/powerpoint/2010/main" val="418582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THE W SOURCE™ MISSION</a:t>
            </a:r>
          </a:p>
        </p:txBody>
      </p:sp>
      <p:sp>
        <p:nvSpPr>
          <p:cNvPr id="14" name="Content Placeholder 13"/>
          <p:cNvSpPr>
            <a:spLocks noGrp="1"/>
          </p:cNvSpPr>
          <p:nvPr>
            <p:ph idx="1"/>
          </p:nvPr>
        </p:nvSpPr>
        <p:spPr>
          <a:xfrm>
            <a:off x="607853" y="1934482"/>
            <a:ext cx="7086759" cy="4190999"/>
          </a:xfrm>
        </p:spPr>
        <p:txBody>
          <a:bodyPr>
            <a:normAutofit/>
          </a:bodyPr>
          <a:lstStyle/>
          <a:p>
            <a:pPr marL="0" indent="0">
              <a:buNone/>
            </a:pPr>
            <a:r>
              <a:rPr lang="en-US" dirty="0"/>
              <a:t>The W Source™ fosters a network of female professionals and business owners to share ideas, knowledge, and opportunities.</a:t>
            </a:r>
          </a:p>
          <a:p>
            <a:pPr marL="0" indent="0">
              <a:buNone/>
            </a:pPr>
            <a:r>
              <a:rPr lang="en-US" dirty="0"/>
              <a:t>We facilitate a dynamic environment for our members to collaborate through connections within the local community.</a:t>
            </a:r>
          </a:p>
          <a:p>
            <a:pPr marL="0" indent="0">
              <a:buNone/>
            </a:pPr>
            <a:r>
              <a:rPr lang="en-US" dirty="0"/>
              <a:t>Our members represent a diverse business group of various specialties, goods, and professional services.</a:t>
            </a:r>
          </a:p>
        </p:txBody>
      </p:sp>
      <p:pic>
        <p:nvPicPr>
          <p:cNvPr id="4" name="Picture 3">
            <a:extLst>
              <a:ext uri="{FF2B5EF4-FFF2-40B4-BE49-F238E27FC236}">
                <a16:creationId xmlns:a16="http://schemas.microsoft.com/office/drawing/2014/main" id="{A457E90D-FACD-48AA-BE71-AAA94E74A7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812" y="1921782"/>
            <a:ext cx="3660972" cy="34017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2672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4FDA8-6AA1-4315-AAC9-02EFFBB81D2E}"/>
              </a:ext>
            </a:extLst>
          </p:cNvPr>
          <p:cNvSpPr>
            <a:spLocks noGrp="1"/>
          </p:cNvSpPr>
          <p:nvPr>
            <p:ph type="title"/>
          </p:nvPr>
        </p:nvSpPr>
        <p:spPr/>
        <p:txBody>
          <a:bodyPr/>
          <a:lstStyle/>
          <a:p>
            <a:r>
              <a:rPr lang="en-US" dirty="0"/>
              <a:t>WHO WE ARE </a:t>
            </a:r>
          </a:p>
        </p:txBody>
      </p:sp>
      <p:sp>
        <p:nvSpPr>
          <p:cNvPr id="3" name="Text Placeholder 2">
            <a:extLst>
              <a:ext uri="{FF2B5EF4-FFF2-40B4-BE49-F238E27FC236}">
                <a16:creationId xmlns:a16="http://schemas.microsoft.com/office/drawing/2014/main" id="{644D18E9-A41D-4539-9053-C2850D6DCED4}"/>
              </a:ext>
            </a:extLst>
          </p:cNvPr>
          <p:cNvSpPr>
            <a:spLocks noGrp="1"/>
          </p:cNvSpPr>
          <p:nvPr>
            <p:ph type="body" idx="1"/>
          </p:nvPr>
        </p:nvSpPr>
        <p:spPr/>
        <p:txBody>
          <a:bodyPr/>
          <a:lstStyle/>
          <a:p>
            <a:r>
              <a:rPr lang="en-US" dirty="0"/>
              <a:t>Common Traits</a:t>
            </a:r>
          </a:p>
        </p:txBody>
      </p:sp>
      <p:sp>
        <p:nvSpPr>
          <p:cNvPr id="5" name="Content Placeholder 4">
            <a:extLst>
              <a:ext uri="{FF2B5EF4-FFF2-40B4-BE49-F238E27FC236}">
                <a16:creationId xmlns:a16="http://schemas.microsoft.com/office/drawing/2014/main" id="{FC097E69-3697-4B22-8595-447752783CEF}"/>
              </a:ext>
            </a:extLst>
          </p:cNvPr>
          <p:cNvSpPr>
            <a:spLocks noGrp="1"/>
          </p:cNvSpPr>
          <p:nvPr>
            <p:ph sz="half" idx="2"/>
          </p:nvPr>
        </p:nvSpPr>
        <p:spPr>
          <a:xfrm>
            <a:off x="618739" y="2971800"/>
            <a:ext cx="4127273" cy="3200400"/>
          </a:xfrm>
        </p:spPr>
        <p:txBody>
          <a:bodyPr/>
          <a:lstStyle/>
          <a:p>
            <a:r>
              <a:rPr lang="en-US" dirty="0"/>
              <a:t>Dedicated service professionals</a:t>
            </a:r>
          </a:p>
          <a:p>
            <a:r>
              <a:rPr lang="en-US" dirty="0"/>
              <a:t>Committed</a:t>
            </a:r>
          </a:p>
          <a:p>
            <a:r>
              <a:rPr lang="en-US" dirty="0"/>
              <a:t>Engaged</a:t>
            </a:r>
          </a:p>
          <a:p>
            <a:r>
              <a:rPr lang="en-US" dirty="0"/>
              <a:t>Passionate about growth</a:t>
            </a:r>
          </a:p>
          <a:p>
            <a:endParaRPr lang="en-US" dirty="0"/>
          </a:p>
        </p:txBody>
      </p:sp>
      <p:sp>
        <p:nvSpPr>
          <p:cNvPr id="4" name="Text Placeholder 3">
            <a:extLst>
              <a:ext uri="{FF2B5EF4-FFF2-40B4-BE49-F238E27FC236}">
                <a16:creationId xmlns:a16="http://schemas.microsoft.com/office/drawing/2014/main" id="{1F6AC4CB-B9A3-4B70-B4BA-417389BE176F}"/>
              </a:ext>
            </a:extLst>
          </p:cNvPr>
          <p:cNvSpPr>
            <a:spLocks noGrp="1"/>
          </p:cNvSpPr>
          <p:nvPr>
            <p:ph type="body" sz="quarter" idx="3"/>
          </p:nvPr>
        </p:nvSpPr>
        <p:spPr>
          <a:xfrm>
            <a:off x="6551613" y="1905000"/>
            <a:ext cx="5029200" cy="990600"/>
          </a:xfrm>
        </p:spPr>
        <p:txBody>
          <a:bodyPr/>
          <a:lstStyle/>
          <a:p>
            <a:pPr algn="r"/>
            <a:r>
              <a:rPr lang="en-US" dirty="0"/>
              <a:t>Industries We Represent</a:t>
            </a:r>
          </a:p>
        </p:txBody>
      </p:sp>
      <p:sp>
        <p:nvSpPr>
          <p:cNvPr id="7" name="Content Placeholder 6">
            <a:extLst>
              <a:ext uri="{FF2B5EF4-FFF2-40B4-BE49-F238E27FC236}">
                <a16:creationId xmlns:a16="http://schemas.microsoft.com/office/drawing/2014/main" id="{3A736B70-BF37-4A9E-AA60-0AF62D23F98E}"/>
              </a:ext>
            </a:extLst>
          </p:cNvPr>
          <p:cNvSpPr>
            <a:spLocks noGrp="1"/>
          </p:cNvSpPr>
          <p:nvPr>
            <p:ph sz="quarter" idx="4"/>
          </p:nvPr>
        </p:nvSpPr>
        <p:spPr>
          <a:xfrm>
            <a:off x="8354037" y="2971800"/>
            <a:ext cx="3225187" cy="3200400"/>
          </a:xfrm>
        </p:spPr>
        <p:txBody>
          <a:bodyPr>
            <a:normAutofit fontScale="92500" lnSpcReduction="20000"/>
          </a:bodyPr>
          <a:lstStyle/>
          <a:p>
            <a:pPr marL="0" indent="0" algn="r">
              <a:buNone/>
            </a:pPr>
            <a:r>
              <a:rPr lang="en-US" dirty="0"/>
              <a:t>Industries We Represent: </a:t>
            </a:r>
          </a:p>
          <a:p>
            <a:pPr algn="r"/>
            <a:r>
              <a:rPr lang="en-US" dirty="0"/>
              <a:t>Banking/Finance</a:t>
            </a:r>
          </a:p>
          <a:p>
            <a:pPr algn="r"/>
            <a:r>
              <a:rPr lang="en-US" dirty="0"/>
              <a:t>Accounting</a:t>
            </a:r>
          </a:p>
          <a:p>
            <a:pPr algn="r"/>
            <a:r>
              <a:rPr lang="en-US" dirty="0"/>
              <a:t>Real Estate</a:t>
            </a:r>
          </a:p>
          <a:p>
            <a:pPr algn="r"/>
            <a:r>
              <a:rPr lang="en-US" dirty="0"/>
              <a:t>Insurance</a:t>
            </a:r>
          </a:p>
          <a:p>
            <a:pPr algn="r"/>
            <a:r>
              <a:rPr lang="en-US" dirty="0"/>
              <a:t>Law</a:t>
            </a:r>
          </a:p>
          <a:p>
            <a:pPr algn="r"/>
            <a:r>
              <a:rPr lang="en-US" dirty="0"/>
              <a:t>Miscellaneous</a:t>
            </a:r>
          </a:p>
          <a:p>
            <a:pPr algn="r"/>
            <a:endParaRPr lang="en-US" dirty="0"/>
          </a:p>
        </p:txBody>
      </p:sp>
      <p:sp>
        <p:nvSpPr>
          <p:cNvPr id="6" name="Content Placeholder 4">
            <a:extLst>
              <a:ext uri="{FF2B5EF4-FFF2-40B4-BE49-F238E27FC236}">
                <a16:creationId xmlns:a16="http://schemas.microsoft.com/office/drawing/2014/main" id="{779BB276-DB2E-4263-8E77-09A3D613B6EE}"/>
              </a:ext>
            </a:extLst>
          </p:cNvPr>
          <p:cNvSpPr txBox="1">
            <a:spLocks/>
          </p:cNvSpPr>
          <p:nvPr/>
        </p:nvSpPr>
        <p:spPr>
          <a:xfrm>
            <a:off x="-283347" y="1762125"/>
            <a:ext cx="5029359" cy="4190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Adobe Garamond Pro" panose="02020502060506020403" pitchFamily="18" charset="0"/>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Adobe Garamond Pro" panose="02020502060506020403" pitchFamily="18" charset="0"/>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Adobe Garamond Pro" panose="02020502060506020403" pitchFamily="18" charset="0"/>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Adobe Garamond Pro" panose="02020502060506020403" pitchFamily="18" charset="0"/>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Adobe Garamond Pro" panose="02020502060506020403" pitchFamily="18" charset="0"/>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a:lstStyle>
          <a:p>
            <a:endParaRPr lang="en-US" dirty="0"/>
          </a:p>
        </p:txBody>
      </p:sp>
      <p:pic>
        <p:nvPicPr>
          <p:cNvPr id="9" name="Picture 8">
            <a:extLst>
              <a:ext uri="{FF2B5EF4-FFF2-40B4-BE49-F238E27FC236}">
                <a16:creationId xmlns:a16="http://schemas.microsoft.com/office/drawing/2014/main" id="{672DCCBF-2709-4E8E-B296-521D482F89C8}"/>
              </a:ext>
            </a:extLst>
          </p:cNvPr>
          <p:cNvPicPr>
            <a:picLocks noChangeAspect="1"/>
          </p:cNvPicPr>
          <p:nvPr/>
        </p:nvPicPr>
        <p:blipFill rotWithShape="1">
          <a:blip r:embed="rId3"/>
          <a:srcRect l="42888" t="30001" r="18001" b="16666"/>
          <a:stretch/>
        </p:blipFill>
        <p:spPr>
          <a:xfrm>
            <a:off x="4983351" y="2862792"/>
            <a:ext cx="2459302" cy="2682875"/>
          </a:xfrm>
          <a:prstGeom prst="rect">
            <a:avLst/>
          </a:prstGeom>
        </p:spPr>
      </p:pic>
    </p:spTree>
    <p:extLst>
      <p:ext uri="{BB962C8B-B14F-4D97-AF65-F5344CB8AC3E}">
        <p14:creationId xmlns:p14="http://schemas.microsoft.com/office/powerpoint/2010/main" val="141703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54E8D-5BDE-47B5-9C94-7B72570000B8}"/>
              </a:ext>
            </a:extLst>
          </p:cNvPr>
          <p:cNvSpPr>
            <a:spLocks noGrp="1"/>
          </p:cNvSpPr>
          <p:nvPr>
            <p:ph type="title"/>
          </p:nvPr>
        </p:nvSpPr>
        <p:spPr/>
        <p:txBody>
          <a:bodyPr/>
          <a:lstStyle/>
          <a:p>
            <a:r>
              <a:rPr lang="en-US" dirty="0"/>
              <a:t>HOW DO WE CONNECT &amp; GROW</a:t>
            </a:r>
          </a:p>
        </p:txBody>
      </p:sp>
      <p:sp>
        <p:nvSpPr>
          <p:cNvPr id="3" name="Content Placeholder 2">
            <a:extLst>
              <a:ext uri="{FF2B5EF4-FFF2-40B4-BE49-F238E27FC236}">
                <a16:creationId xmlns:a16="http://schemas.microsoft.com/office/drawing/2014/main" id="{A583312E-8B4C-4916-B36C-5063B6A28953}"/>
              </a:ext>
            </a:extLst>
          </p:cNvPr>
          <p:cNvSpPr>
            <a:spLocks noGrp="1"/>
          </p:cNvSpPr>
          <p:nvPr>
            <p:ph idx="1"/>
          </p:nvPr>
        </p:nvSpPr>
        <p:spPr>
          <a:xfrm>
            <a:off x="609441" y="1934482"/>
            <a:ext cx="5562759" cy="3932918"/>
          </a:xfrm>
        </p:spPr>
        <p:txBody>
          <a:bodyPr anchor="ctr">
            <a:normAutofit/>
          </a:bodyPr>
          <a:lstStyle/>
          <a:p>
            <a:pPr marL="330200" lvl="1" indent="0">
              <a:buNone/>
            </a:pPr>
            <a:r>
              <a:rPr lang="en-US" dirty="0"/>
              <a:t>90-minute Meeting</a:t>
            </a:r>
          </a:p>
          <a:p>
            <a:pPr lvl="1"/>
            <a:r>
              <a:rPr lang="en-US" dirty="0"/>
              <a:t>Announcements</a:t>
            </a:r>
          </a:p>
          <a:p>
            <a:pPr lvl="1"/>
            <a:r>
              <a:rPr lang="en-US" dirty="0"/>
              <a:t>Member Showcase</a:t>
            </a:r>
          </a:p>
          <a:p>
            <a:pPr lvl="1"/>
            <a:r>
              <a:rPr lang="en-US" dirty="0"/>
              <a:t>Endorsements</a:t>
            </a:r>
          </a:p>
          <a:p>
            <a:pPr lvl="1"/>
            <a:r>
              <a:rPr lang="en-US" dirty="0"/>
              <a:t>Business building tools &amp; discussion</a:t>
            </a:r>
          </a:p>
          <a:p>
            <a:pPr lvl="1"/>
            <a:r>
              <a:rPr lang="en-US" dirty="0"/>
              <a:t>Guest speakers when appropriate</a:t>
            </a:r>
          </a:p>
          <a:p>
            <a:pPr marL="330200" lvl="1" indent="0">
              <a:buNone/>
            </a:pPr>
            <a:endParaRPr lang="en-US" dirty="0"/>
          </a:p>
          <a:p>
            <a:pPr marL="330200" lvl="1" indent="0">
              <a:buNone/>
            </a:pPr>
            <a:r>
              <a:rPr lang="en-US" dirty="0"/>
              <a:t>“One-on-One’s”</a:t>
            </a:r>
          </a:p>
          <a:p>
            <a:pPr lvl="1"/>
            <a:r>
              <a:rPr lang="en-US" dirty="0"/>
              <a:t>In between monthly meetings</a:t>
            </a:r>
          </a:p>
          <a:p>
            <a:endParaRPr lang="en-US" dirty="0"/>
          </a:p>
        </p:txBody>
      </p:sp>
      <p:pic>
        <p:nvPicPr>
          <p:cNvPr id="5" name="Picture 4">
            <a:extLst>
              <a:ext uri="{FF2B5EF4-FFF2-40B4-BE49-F238E27FC236}">
                <a16:creationId xmlns:a16="http://schemas.microsoft.com/office/drawing/2014/main" id="{0406A233-E303-4096-AA8F-49FA6E3ADEEC}"/>
              </a:ext>
            </a:extLst>
          </p:cNvPr>
          <p:cNvPicPr>
            <a:picLocks noChangeAspect="1"/>
          </p:cNvPicPr>
          <p:nvPr/>
        </p:nvPicPr>
        <p:blipFill rotWithShape="1">
          <a:blip r:embed="rId3"/>
          <a:srcRect l="16222" t="27778" r="18889" b="18889"/>
          <a:stretch/>
        </p:blipFill>
        <p:spPr>
          <a:xfrm>
            <a:off x="6399212" y="2133600"/>
            <a:ext cx="4635500" cy="3048000"/>
          </a:xfrm>
          <a:prstGeom prst="rect">
            <a:avLst/>
          </a:prstGeom>
        </p:spPr>
      </p:pic>
    </p:spTree>
    <p:extLst>
      <p:ext uri="{BB962C8B-B14F-4D97-AF65-F5344CB8AC3E}">
        <p14:creationId xmlns:p14="http://schemas.microsoft.com/office/powerpoint/2010/main" val="323542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105CD-EE77-4A0C-B693-833304CA555D}"/>
              </a:ext>
            </a:extLst>
          </p:cNvPr>
          <p:cNvSpPr>
            <a:spLocks noGrp="1"/>
          </p:cNvSpPr>
          <p:nvPr>
            <p:ph type="title"/>
          </p:nvPr>
        </p:nvSpPr>
        <p:spPr/>
        <p:txBody>
          <a:bodyPr/>
          <a:lstStyle/>
          <a:p>
            <a:r>
              <a:rPr lang="en-US" dirty="0"/>
              <a:t>HOW DO WE CONNECT AND GROW</a:t>
            </a:r>
          </a:p>
        </p:txBody>
      </p:sp>
      <p:sp>
        <p:nvSpPr>
          <p:cNvPr id="3" name="Content Placeholder 2">
            <a:extLst>
              <a:ext uri="{FF2B5EF4-FFF2-40B4-BE49-F238E27FC236}">
                <a16:creationId xmlns:a16="http://schemas.microsoft.com/office/drawing/2014/main" id="{B22580A4-964B-4A66-BD23-445BE8BBD711}"/>
              </a:ext>
            </a:extLst>
          </p:cNvPr>
          <p:cNvSpPr>
            <a:spLocks noGrp="1"/>
          </p:cNvSpPr>
          <p:nvPr>
            <p:ph idx="1"/>
          </p:nvPr>
        </p:nvSpPr>
        <p:spPr>
          <a:xfrm>
            <a:off x="607853" y="2008413"/>
            <a:ext cx="5943759" cy="3401788"/>
          </a:xfrm>
        </p:spPr>
        <p:txBody>
          <a:bodyPr anchor="ctr"/>
          <a:lstStyle/>
          <a:p>
            <a:pPr marL="0" indent="0">
              <a:buNone/>
            </a:pPr>
            <a:r>
              <a:rPr lang="en-US" dirty="0"/>
              <a:t>Once we understand the services our group provides, we transact referrals and then share those successes within the group!</a:t>
            </a:r>
          </a:p>
          <a:p>
            <a:pPr marL="0" indent="0">
              <a:buNone/>
            </a:pPr>
            <a:endParaRPr lang="en-US" dirty="0"/>
          </a:p>
        </p:txBody>
      </p:sp>
      <p:pic>
        <p:nvPicPr>
          <p:cNvPr id="4" name="Picture 3">
            <a:extLst>
              <a:ext uri="{FF2B5EF4-FFF2-40B4-BE49-F238E27FC236}">
                <a16:creationId xmlns:a16="http://schemas.microsoft.com/office/drawing/2014/main" id="{A9DDDF3A-52DD-4AE8-A10F-76AC860C84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6012" y="2008412"/>
            <a:ext cx="3660972" cy="34017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1418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rketing 16x9">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extLst>
    <a:ext uri="{05A4C25C-085E-4340-85A3-A5531E510DB2}">
      <thm15:themeFamily xmlns:thm15="http://schemas.microsoft.com/office/thememl/2012/main" name="Business marketing glass cube presentation (widescreen).potx" id="{74DE7380-C30D-4469-ADD7-E6F9EE4B3B5B}" vid="{155E0FAD-96D2-43CD-8C5A-B2DD74F4492C}"/>
    </a:ext>
  </a:extLst>
</a:theme>
</file>

<file path=ppt/theme/theme2.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5CCB2C71-1ED8-4540-B003-293B5E75C7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9B8BCC-BF24-4800-92E1-9F891BBB27E6}">
  <ds:schemaRefs>
    <ds:schemaRef ds:uri="http://schemas.microsoft.com/sharepoint/v3/contenttype/forms"/>
  </ds:schemaRefs>
</ds:datastoreItem>
</file>

<file path=customXml/itemProps3.xml><?xml version="1.0" encoding="utf-8"?>
<ds:datastoreItem xmlns:ds="http://schemas.openxmlformats.org/officeDocument/2006/customXml" ds:itemID="{50AACE6D-8EB6-447A-8DFD-C2C0C52916AC}">
  <ds:schemaRefs>
    <ds:schemaRef ds:uri="http://www.w3.org/XML/1998/namespace"/>
    <ds:schemaRef ds:uri="http://purl.org/dc/elements/1.1/"/>
    <ds:schemaRef ds:uri="http://schemas.microsoft.com/office/2006/documentManagement/types"/>
    <ds:schemaRef ds:uri="a4f35948-e619-41b3-aa29-22878b09cfd2"/>
    <ds:schemaRef ds:uri="http://schemas.microsoft.com/office/2006/metadata/properties"/>
    <ds:schemaRef ds:uri="http://schemas.microsoft.com/office/infopath/2007/PartnerControls"/>
    <ds:schemaRef ds:uri="http://purl.org/dc/dcmitype/"/>
    <ds:schemaRef ds:uri="http://schemas.openxmlformats.org/package/2006/metadata/core-properties"/>
    <ds:schemaRef ds:uri="40262f94-9f35-4ac3-9a90-690165a166b7"/>
    <ds:schemaRef ds:uri="http://purl.org/dc/terms/"/>
  </ds:schemaRefs>
</ds:datastoreItem>
</file>

<file path=docProps/app.xml><?xml version="1.0" encoding="utf-8"?>
<Properties xmlns="http://schemas.openxmlformats.org/officeDocument/2006/extended-properties" xmlns:vt="http://schemas.openxmlformats.org/officeDocument/2006/docPropsVTypes">
  <Template>Business marketing glass cube presentation (widescreen)</Template>
  <TotalTime>2321</TotalTime>
  <Words>2828</Words>
  <Application>Microsoft Office PowerPoint</Application>
  <PresentationFormat>Custom</PresentationFormat>
  <Paragraphs>232</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Adobe Garamond Pro</vt:lpstr>
      <vt:lpstr>Proxima Nova A</vt:lpstr>
      <vt:lpstr>Corbel</vt:lpstr>
      <vt:lpstr>Arial</vt:lpstr>
      <vt:lpstr>Marketing 16x9</vt:lpstr>
      <vt:lpstr>THE W SOURCE™ LAUNCH [Launch Date]</vt:lpstr>
      <vt:lpstr>INTRODUCTIONS</vt:lpstr>
      <vt:lpstr>INTRODUCTIONS</vt:lpstr>
      <vt:lpstr>TODAY’S AGENDA</vt:lpstr>
      <vt:lpstr>OUR STORY</vt:lpstr>
      <vt:lpstr>THE W SOURCE™ MISSION</vt:lpstr>
      <vt:lpstr>WHO WE ARE </vt:lpstr>
      <vt:lpstr>HOW DO WE CONNECT &amp; GROW</vt:lpstr>
      <vt:lpstr>HOW DO WE CONNECT AND GROW</vt:lpstr>
      <vt:lpstr>THE W SOURCE™ REACH</vt:lpstr>
      <vt:lpstr>THE W SOURCE™ UNVEILING!</vt:lpstr>
      <vt:lpstr>NEXT STEPS</vt:lpstr>
      <vt:lpstr>THE W SOURCE™ VALUE PROPOSITION</vt:lpstr>
      <vt:lpstr>THE W SOURCE™ VALUE PROPOSITION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Kristine Miller</dc:creator>
  <cp:lastModifiedBy>Nouchee Vang</cp:lastModifiedBy>
  <cp:revision>85</cp:revision>
  <cp:lastPrinted>2017-09-22T23:00:08Z</cp:lastPrinted>
  <dcterms:created xsi:type="dcterms:W3CDTF">2017-09-19T15:24:02Z</dcterms:created>
  <dcterms:modified xsi:type="dcterms:W3CDTF">2018-05-01T21:35:18Z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